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2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47.jpg" ContentType="image/jp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9" r:id="rId3"/>
    <p:sldId id="295" r:id="rId4"/>
    <p:sldId id="296" r:id="rId5"/>
    <p:sldId id="299" r:id="rId6"/>
    <p:sldId id="300" r:id="rId7"/>
    <p:sldId id="407" r:id="rId8"/>
    <p:sldId id="408" r:id="rId9"/>
    <p:sldId id="355" r:id="rId10"/>
    <p:sldId id="358" r:id="rId11"/>
    <p:sldId id="361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86" r:id="rId21"/>
    <p:sldId id="387" r:id="rId22"/>
    <p:sldId id="388" r:id="rId23"/>
    <p:sldId id="346" r:id="rId24"/>
    <p:sldId id="385" r:id="rId25"/>
    <p:sldId id="345" r:id="rId26"/>
    <p:sldId id="347" r:id="rId27"/>
    <p:sldId id="348" r:id="rId28"/>
    <p:sldId id="349" r:id="rId29"/>
    <p:sldId id="350" r:id="rId30"/>
    <p:sldId id="389" r:id="rId31"/>
    <p:sldId id="352" r:id="rId32"/>
    <p:sldId id="391" r:id="rId33"/>
    <p:sldId id="395" r:id="rId34"/>
    <p:sldId id="396" r:id="rId35"/>
    <p:sldId id="397" r:id="rId36"/>
    <p:sldId id="398" r:id="rId37"/>
    <p:sldId id="400" r:id="rId38"/>
    <p:sldId id="401" r:id="rId39"/>
    <p:sldId id="402" r:id="rId40"/>
    <p:sldId id="403" r:id="rId41"/>
    <p:sldId id="325" r:id="rId42"/>
    <p:sldId id="334" r:id="rId43"/>
    <p:sldId id="285" r:id="rId44"/>
    <p:sldId id="286" r:id="rId45"/>
    <p:sldId id="327" r:id="rId46"/>
    <p:sldId id="331" r:id="rId47"/>
    <p:sldId id="404" r:id="rId48"/>
    <p:sldId id="405" r:id="rId49"/>
    <p:sldId id="293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E61F4F"/>
    <a:srgbClr val="EE7430"/>
    <a:srgbClr val="575757"/>
    <a:srgbClr val="D18D05"/>
    <a:srgbClr val="FAB529"/>
    <a:srgbClr val="75246B"/>
    <a:srgbClr val="11A74F"/>
    <a:srgbClr val="231F2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2" autoAdjust="0"/>
    <p:restoredTop sz="79361" autoAdjust="0"/>
  </p:normalViewPr>
  <p:slideViewPr>
    <p:cSldViewPr snapToGrid="0">
      <p:cViewPr varScale="1">
        <p:scale>
          <a:sx n="100" d="100"/>
          <a:sy n="100" d="100"/>
        </p:scale>
        <p:origin x="141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yetişkinlere ve anne babalara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9.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41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429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86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38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54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404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2285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50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00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178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69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803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516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9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9892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6561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6660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405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853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663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7938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37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8851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98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702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8507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46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460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533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26-28.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3932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26-28.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302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26-28.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6577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26-28.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255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48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1480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yetişkinlere ve anne babalara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9.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361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489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0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58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808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645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5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0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5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 flipH="1"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62000" t="-14000" b="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7077542" y="1125516"/>
            <a:ext cx="4617931" cy="1546741"/>
            <a:chOff x="7087167" y="1972564"/>
            <a:chExt cx="4617931" cy="1546741"/>
          </a:xfrm>
        </p:grpSpPr>
        <p:sp>
          <p:nvSpPr>
            <p:cNvPr id="20" name="Metin kutusu 19"/>
            <p:cNvSpPr txBox="1"/>
            <p:nvPr/>
          </p:nvSpPr>
          <p:spPr>
            <a:xfrm>
              <a:off x="8353691" y="1972564"/>
              <a:ext cx="30142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6000" b="1" dirty="0">
                  <a:solidFill>
                    <a:schemeClr val="bg1"/>
                  </a:solidFill>
                </a:rPr>
                <a:t>teknoloji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7087167" y="2688308"/>
              <a:ext cx="46179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dirty="0">
                  <a:solidFill>
                    <a:schemeClr val="bg1"/>
                  </a:solidFill>
                </a:rPr>
                <a:t>yerinde yeterince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0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0636502" y="5676774"/>
            <a:ext cx="1565330" cy="602840"/>
            <a:chOff x="10636502" y="5676774"/>
            <a:chExt cx="1565330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0636502" y="5745534"/>
              <a:ext cx="1354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400" b="1" dirty="0">
                  <a:solidFill>
                    <a:srgbClr val="231F20"/>
                  </a:solidFill>
                </a:rPr>
                <a:t>EBEVEYN</a:t>
              </a:r>
            </a:p>
          </p:txBody>
        </p:sp>
      </p:grpSp>
      <p:grpSp>
        <p:nvGrpSpPr>
          <p:cNvPr id="54" name="Grup 53"/>
          <p:cNvGrpSpPr/>
          <p:nvPr/>
        </p:nvGrpSpPr>
        <p:grpSpPr>
          <a:xfrm>
            <a:off x="7292466" y="2794801"/>
            <a:ext cx="942795" cy="950137"/>
            <a:chOff x="474663" y="3333750"/>
            <a:chExt cx="1019175" cy="1027112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Oval 11"/>
            <p:cNvSpPr>
              <a:spLocks noChangeArrowheads="1"/>
            </p:cNvSpPr>
            <p:nvPr/>
          </p:nvSpPr>
          <p:spPr bwMode="auto">
            <a:xfrm>
              <a:off x="534988" y="3407804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2" name="Grup 61"/>
          <p:cNvGrpSpPr/>
          <p:nvPr/>
        </p:nvGrpSpPr>
        <p:grpSpPr>
          <a:xfrm>
            <a:off x="9359124" y="2794801"/>
            <a:ext cx="941327" cy="950137"/>
            <a:chOff x="2859088" y="3333750"/>
            <a:chExt cx="1017588" cy="1027112"/>
          </a:xfrm>
        </p:grpSpPr>
        <p:sp>
          <p:nvSpPr>
            <p:cNvPr id="6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2925763" y="3407804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6" name="Grup 65"/>
          <p:cNvGrpSpPr/>
          <p:nvPr/>
        </p:nvGrpSpPr>
        <p:grpSpPr>
          <a:xfrm>
            <a:off x="8322990" y="2794801"/>
            <a:ext cx="942795" cy="950137"/>
            <a:chOff x="1670050" y="3333750"/>
            <a:chExt cx="1019175" cy="1027112"/>
          </a:xfrm>
        </p:grpSpPr>
        <p:sp>
          <p:nvSpPr>
            <p:cNvPr id="67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1744104" y="3407804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10393790" y="2794801"/>
            <a:ext cx="942795" cy="950137"/>
            <a:chOff x="4054475" y="3333750"/>
            <a:chExt cx="1019175" cy="1027112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Oval 10"/>
            <p:cNvSpPr>
              <a:spLocks noChangeArrowheads="1"/>
            </p:cNvSpPr>
            <p:nvPr/>
          </p:nvSpPr>
          <p:spPr bwMode="auto">
            <a:xfrm>
              <a:off x="4110745" y="3407804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6" y="5554970"/>
            <a:ext cx="3790950" cy="8763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602010" y="4626472"/>
            <a:ext cx="309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</a:t>
            </a:r>
            <a:r>
              <a:rPr lang="tr-TR" b="1" dirty="0">
                <a:solidFill>
                  <a:schemeClr val="bg1"/>
                </a:solidFill>
              </a:rPr>
              <a:t>Merve DİKMEN ARI</a:t>
            </a:r>
          </a:p>
          <a:p>
            <a:r>
              <a:rPr lang="tr-TR" b="1" dirty="0">
                <a:solidFill>
                  <a:schemeClr val="bg1"/>
                </a:solidFill>
              </a:rPr>
              <a:t> Uzm. Psikolojik Danışman</a:t>
            </a:r>
          </a:p>
          <a:p>
            <a:r>
              <a:rPr lang="tr-TR" b="1">
                <a:solidFill>
                  <a:schemeClr val="bg1"/>
                </a:solidFill>
              </a:rPr>
              <a:t>   Yeşilay </a:t>
            </a:r>
            <a:r>
              <a:rPr lang="tr-TR" b="1" dirty="0">
                <a:solidFill>
                  <a:schemeClr val="bg1"/>
                </a:solidFill>
              </a:rPr>
              <a:t>TBM </a:t>
            </a:r>
            <a:r>
              <a:rPr lang="tr-TR" b="1" dirty="0" err="1">
                <a:solidFill>
                  <a:schemeClr val="bg1"/>
                </a:solidFill>
              </a:rPr>
              <a:t>Formatörü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3188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Kullanma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554927" y="1848128"/>
            <a:ext cx="6986776" cy="1631216"/>
            <a:chOff x="554927" y="1881525"/>
            <a:chExt cx="6986776" cy="1631216"/>
          </a:xfrm>
        </p:grpSpPr>
        <p:sp>
          <p:nvSpPr>
            <p:cNvPr id="44" name="Metin kutusu 43"/>
            <p:cNvSpPr txBox="1"/>
            <p:nvPr/>
          </p:nvSpPr>
          <p:spPr>
            <a:xfrm>
              <a:off x="746177" y="1881525"/>
              <a:ext cx="679552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Bilinçli kullanım: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Sanal alemdeki doğru bilgi kaynaklarını bilmek, yanlış bilgi ve yanlış bilgi kaynaklarını ayırt  edebilmek </a:t>
              </a:r>
              <a:r>
                <a:rPr lang="tr-TR" sz="2000" u="sng" dirty="0">
                  <a:solidFill>
                    <a:srgbClr val="575757"/>
                  </a:solidFill>
                </a:rPr>
                <a:t>ve internette yazan</a:t>
              </a:r>
            </a:p>
            <a:p>
              <a:r>
                <a:rPr lang="tr-TR" sz="2000" u="sng" dirty="0">
                  <a:solidFill>
                    <a:srgbClr val="575757"/>
                  </a:solidFill>
                </a:rPr>
                <a:t>her şeyi doğru bilgi diye kabul etmeyip</a:t>
              </a:r>
              <a:r>
                <a:rPr lang="tr-TR" sz="2000" dirty="0">
                  <a:solidFill>
                    <a:srgbClr val="575757"/>
                  </a:solidFill>
                </a:rPr>
                <a:t> gerektiğinde eleştirel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de yaklaşarak düşünce ve davranış geliştirerek kullanım.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9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16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554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Kötüye kullanma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972118"/>
            <a:ext cx="6877719" cy="400110"/>
            <a:chOff x="554927" y="1881525"/>
            <a:chExt cx="6877719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6686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İnterneti denetimsiz, </a:t>
              </a:r>
              <a:r>
                <a:rPr lang="tr-TR" sz="2000" u="sng" dirty="0">
                  <a:solidFill>
                    <a:srgbClr val="575757"/>
                  </a:solidFill>
                </a:rPr>
                <a:t>sınırsız</a:t>
              </a:r>
              <a:r>
                <a:rPr lang="tr-TR" sz="2000" dirty="0">
                  <a:solidFill>
                    <a:srgbClr val="575757"/>
                  </a:solidFill>
                </a:rPr>
                <a:t> ve amaçsız,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r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356649" y="1513817"/>
            <a:ext cx="6035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Teknoloji kullanımını nasıl zararlı hale getiriyoruz?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64526"/>
            <a:ext cx="6877719" cy="400110"/>
            <a:chOff x="554927" y="1881525"/>
            <a:chExt cx="6877719" cy="400110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6" y="1881525"/>
              <a:ext cx="6686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Gündelik yaşamı ve sorumlulukları aksatacak şekilde, 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2764636"/>
            <a:ext cx="6877719" cy="400110"/>
            <a:chOff x="554927" y="1881525"/>
            <a:chExt cx="6877719" cy="400110"/>
          </a:xfrm>
        </p:grpSpPr>
        <p:sp>
          <p:nvSpPr>
            <p:cNvPr id="36" name="Metin kutusu 35"/>
            <p:cNvSpPr txBox="1"/>
            <p:nvPr/>
          </p:nvSpPr>
          <p:spPr>
            <a:xfrm>
              <a:off x="746176" y="1881525"/>
              <a:ext cx="6686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Uzun süreli,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153742"/>
            <a:ext cx="6877719" cy="400110"/>
            <a:chOff x="554927" y="1881525"/>
            <a:chExt cx="6877719" cy="400110"/>
          </a:xfrm>
        </p:grpSpPr>
        <p:sp>
          <p:nvSpPr>
            <p:cNvPr id="39" name="Metin kutusu 38"/>
            <p:cNvSpPr txBox="1"/>
            <p:nvPr/>
          </p:nvSpPr>
          <p:spPr>
            <a:xfrm>
              <a:off x="746176" y="1881525"/>
              <a:ext cx="66864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Uygunsuz içeriklere maruz kalarak,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1" name="Grup 40"/>
          <p:cNvGrpSpPr/>
          <p:nvPr/>
        </p:nvGrpSpPr>
        <p:grpSpPr>
          <a:xfrm>
            <a:off x="554927" y="3554175"/>
            <a:ext cx="6877719" cy="707886"/>
            <a:chOff x="554927" y="1881525"/>
            <a:chExt cx="6877719" cy="707886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6" y="1881525"/>
              <a:ext cx="6686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Fiziksel, sosyal, psikolojik ve zihinsel gelişimi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olumsuz etkileyecek biçimde kullandığımızda, 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7" name="Dikdörtgen 46"/>
          <p:cNvSpPr/>
          <p:nvPr/>
        </p:nvSpPr>
        <p:spPr>
          <a:xfrm>
            <a:off x="356649" y="4315742"/>
            <a:ext cx="6035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bu kullanım bizim için zararlı hale gelir.</a:t>
            </a:r>
          </a:p>
        </p:txBody>
      </p:sp>
    </p:spTree>
    <p:extLst>
      <p:ext uri="{BB962C8B-B14F-4D97-AF65-F5344CB8AC3E}">
        <p14:creationId xmlns:p14="http://schemas.microsoft.com/office/powerpoint/2010/main" val="18614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  <p:bldP spid="2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5114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Sosyal medya</a:t>
            </a:r>
          </a:p>
          <a:p>
            <a:r>
              <a:rPr lang="tr-TR" sz="6000" b="1" dirty="0"/>
              <a:t>bağımlılığı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826759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Canınız sıkılınca aklınıza gelen </a:t>
              </a:r>
              <a:r>
                <a:rPr lang="tr-TR" u="sng" dirty="0">
                  <a:solidFill>
                    <a:srgbClr val="575757"/>
                  </a:solidFill>
                </a:rPr>
                <a:t>ilk seçenekse</a:t>
              </a:r>
              <a:r>
                <a:rPr lang="tr-TR" dirty="0">
                  <a:solidFill>
                    <a:srgbClr val="575757"/>
                  </a:solidFill>
                </a:rPr>
                <a:t>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196091"/>
            <a:ext cx="6844162" cy="369332"/>
            <a:chOff x="554927" y="2447025"/>
            <a:chExt cx="6844162" cy="369332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Günlük hayatınızın ve </a:t>
              </a:r>
              <a:r>
                <a:rPr lang="tr-TR" u="sng" dirty="0">
                  <a:solidFill>
                    <a:srgbClr val="575757"/>
                  </a:solidFill>
                </a:rPr>
                <a:t>sorumluluklarınızın aksamasına </a:t>
              </a:r>
              <a:r>
                <a:rPr lang="tr-TR" dirty="0">
                  <a:solidFill>
                    <a:srgbClr val="575757"/>
                  </a:solidFill>
                </a:rPr>
                <a:t>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561805"/>
            <a:ext cx="6844162" cy="369332"/>
            <a:chOff x="554927" y="2447025"/>
            <a:chExt cx="684416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arkadaşlıkların yerini sanal arkadaşlıklar ve takipçiler 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921917"/>
            <a:ext cx="6844162" cy="369332"/>
            <a:chOff x="554927" y="2447025"/>
            <a:chExt cx="684416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Aşırı zaman alıyor ve ulaşılamadığında huzursuzluk oluşturuyorsa,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554927" y="4304007"/>
            <a:ext cx="6844162" cy="646331"/>
            <a:chOff x="554927" y="2447025"/>
            <a:chExt cx="6844162" cy="646331"/>
          </a:xfrm>
        </p:grpSpPr>
        <p:sp>
          <p:nvSpPr>
            <p:cNvPr id="53" name="Dikdörtgen 52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bir şeyler paylaşma ihtiyacı duyuyorsanız, 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sosyal medya bağımlısı</a:t>
              </a:r>
              <a:r>
                <a:rPr lang="tr-TR" dirty="0">
                  <a:solidFill>
                    <a:srgbClr val="575757"/>
                  </a:solidFill>
                </a:rPr>
                <a:t> 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Oyun bağımlılığı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536631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Giderek oyun başında daha fazla zaman 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945533"/>
            <a:ext cx="6550548" cy="646331"/>
            <a:chOff x="554927" y="2447025"/>
            <a:chExt cx="655054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 ya da arkadaşlarla birlikte vakit geçirmek yerine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oyun 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2573187"/>
            <a:ext cx="6844162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Oyunlarda alınan başarı ve ilerlemeleri gerçek hayattaki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başarılardan 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200077"/>
            <a:ext cx="6844162" cy="646331"/>
            <a:chOff x="554927" y="2447025"/>
            <a:chExt cx="6844162" cy="646331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Aileden uzaklaşmak, oyun başında geçirilen süreyle ilgili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tartışmalar 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846408"/>
            <a:ext cx="6844162" cy="923330"/>
            <a:chOff x="554927" y="2447025"/>
            <a:chExt cx="6844162" cy="92333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 başında geçirilen fazla süre sonucu </a:t>
              </a:r>
              <a:r>
                <a:rPr lang="tr-TR" b="1" dirty="0">
                  <a:solidFill>
                    <a:srgbClr val="575757"/>
                  </a:solidFill>
                </a:rPr>
                <a:t>notların kötüleşmesi</a:t>
              </a:r>
              <a:r>
                <a:rPr lang="tr-TR" dirty="0">
                  <a:solidFill>
                    <a:srgbClr val="575757"/>
                  </a:solidFill>
                </a:rPr>
                <a:t>, devamsızlık sorunları, arkadaşlık ilişkilerinin bozulması, </a:t>
              </a:r>
              <a:r>
                <a:rPr lang="tr-TR" b="1" dirty="0">
                  <a:solidFill>
                    <a:srgbClr val="575757"/>
                  </a:solidFill>
                </a:rPr>
                <a:t>uykusuz</a:t>
              </a:r>
              <a:r>
                <a:rPr lang="tr-TR" dirty="0">
                  <a:solidFill>
                    <a:srgbClr val="575757"/>
                  </a:solidFill>
                </a:rPr>
                <a:t> </a:t>
              </a:r>
              <a:r>
                <a:rPr lang="tr-TR" b="1" dirty="0">
                  <a:solidFill>
                    <a:srgbClr val="575757"/>
                  </a:solidFill>
                </a:rPr>
                <a:t>kalma</a:t>
              </a:r>
              <a:r>
                <a:rPr lang="tr-TR" dirty="0">
                  <a:solidFill>
                    <a:srgbClr val="575757"/>
                  </a:solidFill>
                </a:rPr>
                <a:t>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-6918" y="0"/>
            <a:ext cx="12212637" cy="6858000"/>
          </a:xfrm>
          <a:prstGeom prst="rect">
            <a:avLst/>
          </a:prstGeom>
          <a:solidFill>
            <a:srgbClr val="D18D05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21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Kurtulmak için öneriler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554927" y="2047206"/>
            <a:ext cx="6550549" cy="369332"/>
            <a:chOff x="554927" y="2047206"/>
            <a:chExt cx="6550549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8" y="2047206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u="sng" dirty="0">
                  <a:solidFill>
                    <a:schemeClr val="bg1"/>
                  </a:solidFill>
                </a:rPr>
                <a:t>Yavaş</a:t>
              </a:r>
              <a:r>
                <a:rPr lang="tr-TR" dirty="0">
                  <a:solidFill>
                    <a:schemeClr val="bg1"/>
                  </a:solidFill>
                </a:rPr>
                <a:t> </a:t>
              </a:r>
              <a:r>
                <a:rPr lang="tr-TR" b="1" u="sng" dirty="0">
                  <a:solidFill>
                    <a:schemeClr val="bg1"/>
                  </a:solidFill>
                </a:rPr>
                <a:t>yavaş</a:t>
              </a:r>
              <a:r>
                <a:rPr lang="tr-TR" dirty="0">
                  <a:solidFill>
                    <a:schemeClr val="bg1"/>
                  </a:solidFill>
                </a:rPr>
                <a:t> ama kararlı olarak </a:t>
              </a:r>
              <a:r>
                <a:rPr lang="tr-TR" b="1" u="sng" dirty="0">
                  <a:solidFill>
                    <a:schemeClr val="bg1"/>
                  </a:solidFill>
                </a:rPr>
                <a:t>azaltın</a:t>
              </a:r>
              <a:r>
                <a:rPr lang="tr-TR" dirty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158441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50734" y="2521363"/>
            <a:ext cx="6554742" cy="369332"/>
            <a:chOff x="550734" y="2521363"/>
            <a:chExt cx="6554742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8" y="2521363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Oyunun yerini doldurun (Spor,  hobi, vb.)</a:t>
              </a:r>
            </a:p>
          </p:txBody>
        </p:sp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34" y="2636204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0734" y="3021150"/>
            <a:ext cx="6848356" cy="646331"/>
            <a:chOff x="550734" y="3021150"/>
            <a:chExt cx="6848356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7" y="3021150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Düşünün! Sanal ortamdaki başarı ve </a:t>
              </a:r>
            </a:p>
            <a:p>
              <a:r>
                <a:rPr lang="tr-TR" dirty="0">
                  <a:solidFill>
                    <a:schemeClr val="bg1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34" y="3122417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0733" y="3741053"/>
            <a:ext cx="6848357" cy="369332"/>
            <a:chOff x="550733" y="3741053"/>
            <a:chExt cx="6848357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33" y="3838994"/>
              <a:ext cx="191250" cy="180000"/>
            </a:xfrm>
            <a:prstGeom prst="rect">
              <a:avLst/>
            </a:prstGeom>
          </p:spPr>
        </p:pic>
      </p:grpSp>
      <p:grpSp>
        <p:nvGrpSpPr>
          <p:cNvPr id="9" name="Grup 8"/>
          <p:cNvGrpSpPr/>
          <p:nvPr/>
        </p:nvGrpSpPr>
        <p:grpSpPr>
          <a:xfrm>
            <a:off x="550733" y="4231838"/>
            <a:ext cx="6848357" cy="369332"/>
            <a:chOff x="550733" y="4231838"/>
            <a:chExt cx="6848357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Gerekirse uzman yardımı alın.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33" y="435778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26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40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67905" y="2499604"/>
            <a:ext cx="76435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Uyuduğumda cep telefonum ulaşabileceğim yerde durur.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her zaman yanımda taşırım.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sık sık kontrol ederim.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kullanmaktan günlük işlerime vakit ayıramıyorum.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hissettiğimde cep telefonumu kullanmak bana iyi gelir.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Başkalarıyla sohbette veya yemekte birlikteyken bile cep telefonumu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sık sık kullanırım.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kullanmadığım zamanlarda kendimi kötü hissederim.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467905" y="1576417"/>
            <a:ext cx="5312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az 5’ine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katılıyorsanız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</p:spTree>
    <p:extLst>
      <p:ext uri="{BB962C8B-B14F-4D97-AF65-F5344CB8AC3E}">
        <p14:creationId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9" grpId="0" build="p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79081"/>
            <a:ext cx="6849258" cy="1015663"/>
            <a:chOff x="554927" y="2679081"/>
            <a:chExt cx="6849258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92" y="267908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Sabah uyandığınızda kendinizi hazır hissetmeden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(giyinmeden, kahvaltı etmeden vb.) cep telefonunuzu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elinize 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64805"/>
            <a:ext cx="6851043" cy="1323439"/>
            <a:chOff x="554927" y="2664805"/>
            <a:chExt cx="685104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64805"/>
              <a:ext cx="6659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Yatağınıza gitmeden en son 30 dakika önce telefonunuzu kontrol edin. Eğer mesajlarınız, cevapsız aramalarınız varsa dönüş yapmak için </a:t>
              </a:r>
              <a:r>
                <a:rPr lang="tr-TR" sz="2000" u="sng" dirty="0">
                  <a:solidFill>
                    <a:srgbClr val="575757"/>
                  </a:solidFill>
                </a:rPr>
                <a:t>ertesi günü </a:t>
              </a:r>
              <a:r>
                <a:rPr lang="tr-TR" sz="2000" dirty="0">
                  <a:solidFill>
                    <a:srgbClr val="575757"/>
                  </a:solidFill>
                </a:rPr>
                <a:t>bekleyin. Uyku düzeninizi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korumayı önceleyin.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45095" y="4166147"/>
            <a:ext cx="6560380" cy="707886"/>
            <a:chOff x="545095" y="4166147"/>
            <a:chExt cx="6560380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4166147"/>
              <a:ext cx="6359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Cep telefonuyla yapmakta olduğunuz en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önemsiz aktiviteyi azaltarak işe başlayın.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095" y="4288906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57091"/>
            <a:ext cx="6851043" cy="1015663"/>
            <a:chOff x="554927" y="2657091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5709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kişiyle yüz yüze iletişimdeyken cep telefonunuzu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uzak bir yere koyma veya kapatma konusunda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kendinizle anlaşın.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4927" y="3786224"/>
            <a:ext cx="6851042" cy="1015663"/>
            <a:chOff x="554927" y="3786224"/>
            <a:chExt cx="6851042" cy="1015663"/>
          </a:xfrm>
        </p:grpSpPr>
        <p:sp>
          <p:nvSpPr>
            <p:cNvPr id="14" name="Metin kutusu 13"/>
            <p:cNvSpPr txBox="1"/>
            <p:nvPr/>
          </p:nvSpPr>
          <p:spPr>
            <a:xfrm>
              <a:off x="746176" y="3786224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Yemek yerken, arkadaşlarınızla gezerken,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bir işle uğraşırken, cep telefonlarınızı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kullanmayın.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909014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80000"/>
            </a:blip>
            <a:srcRect/>
            <a:stretch>
              <a:fillRect l="12000" r="-4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3566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356650" y="2462041"/>
            <a:ext cx="47693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bağımlılığı, teknolojiyi kullanmada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onunla ilişkide kişinin </a:t>
            </a:r>
            <a:r>
              <a:rPr lang="tr-TR" sz="2000" u="sng" dirty="0">
                <a:solidFill>
                  <a:srgbClr val="575757"/>
                </a:solidFill>
              </a:rPr>
              <a:t>iradesini </a:t>
            </a:r>
          </a:p>
          <a:p>
            <a:r>
              <a:rPr lang="tr-TR" sz="2000" u="sng" dirty="0">
                <a:solidFill>
                  <a:srgbClr val="575757"/>
                </a:solidFill>
              </a:rPr>
              <a:t>kaybetmesi</a:t>
            </a:r>
            <a:r>
              <a:rPr lang="tr-TR" sz="2000" dirty="0">
                <a:solidFill>
                  <a:srgbClr val="575757"/>
                </a:solidFill>
              </a:rPr>
              <a:t>, kendini </a:t>
            </a:r>
            <a:r>
              <a:rPr lang="tr-TR" sz="2000" u="sng" dirty="0">
                <a:solidFill>
                  <a:srgbClr val="575757"/>
                </a:solidFill>
              </a:rPr>
              <a:t>denetleyememes</a:t>
            </a:r>
            <a:r>
              <a:rPr lang="tr-TR" sz="2000" dirty="0">
                <a:solidFill>
                  <a:srgbClr val="575757"/>
                </a:solidFill>
              </a:rPr>
              <a:t>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onsuz bir yaşam sürememeye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başlaması hâlidir.</a:t>
            </a: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5" grpId="0" animBg="1"/>
      <p:bldP spid="28" grpId="0" animBg="1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54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169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Hep Oturmak Olmaz!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49382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Sürekli teknolojik alet başında olmak,</a:t>
            </a:r>
          </a:p>
          <a:p>
            <a:r>
              <a:rPr lang="tr-TR" sz="2000" dirty="0">
                <a:solidFill>
                  <a:srgbClr val="575757"/>
                </a:solidFill>
              </a:rPr>
              <a:t>fiziksel aktivitemizi kısıtlayarak </a:t>
            </a:r>
            <a:r>
              <a:rPr lang="tr-TR" sz="2000" u="sng" dirty="0">
                <a:solidFill>
                  <a:srgbClr val="575757"/>
                </a:solidFill>
              </a:rPr>
              <a:t>hareketsiz</a:t>
            </a:r>
          </a:p>
          <a:p>
            <a:r>
              <a:rPr lang="tr-TR" sz="2000" u="sng" dirty="0">
                <a:solidFill>
                  <a:srgbClr val="575757"/>
                </a:solidFill>
              </a:rPr>
              <a:t>bir yaşam sürmemize sebep</a:t>
            </a:r>
            <a:r>
              <a:rPr lang="tr-TR" sz="2000" dirty="0">
                <a:solidFill>
                  <a:srgbClr val="575757"/>
                </a:solidFill>
              </a:rPr>
              <a:t> olur ve bu durum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sağlığımızı olumsuz etkiler.</a:t>
            </a:r>
          </a:p>
        </p:txBody>
      </p:sp>
    </p:spTree>
    <p:extLst>
      <p:ext uri="{BB962C8B-B14F-4D97-AF65-F5344CB8AC3E}">
        <p14:creationId xmlns:p14="http://schemas.microsoft.com/office/powerpoint/2010/main" val="14079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55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41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Ortak Vakitleri Çoğaltın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5449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Aile olarak geçirdiğiniz ortak vakitlerin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ve bu vakitlerde </a:t>
            </a:r>
            <a:r>
              <a:rPr lang="tr-TR" sz="2000" u="sng" dirty="0">
                <a:solidFill>
                  <a:srgbClr val="575757"/>
                </a:solidFill>
              </a:rPr>
              <a:t>herkesin birlikte </a:t>
            </a:r>
          </a:p>
          <a:p>
            <a:r>
              <a:rPr lang="tr-TR" sz="2000" u="sng" dirty="0">
                <a:solidFill>
                  <a:srgbClr val="575757"/>
                </a:solidFill>
              </a:rPr>
              <a:t>olması</a:t>
            </a:r>
            <a:r>
              <a:rPr lang="tr-TR" sz="2000" dirty="0">
                <a:solidFill>
                  <a:srgbClr val="575757"/>
                </a:solidFill>
              </a:rPr>
              <a:t>na özen gösterin. Özellikle kahvaltı ve 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akşam yemeklerini </a:t>
            </a:r>
            <a:r>
              <a:rPr lang="tr-TR" sz="2000" dirty="0">
                <a:solidFill>
                  <a:srgbClr val="575757"/>
                </a:solidFill>
              </a:rPr>
              <a:t>beraberce yemeye dikkat edin. </a:t>
            </a:r>
          </a:p>
        </p:txBody>
      </p:sp>
    </p:spTree>
    <p:extLst>
      <p:ext uri="{BB962C8B-B14F-4D97-AF65-F5344CB8AC3E}">
        <p14:creationId xmlns:p14="http://schemas.microsoft.com/office/powerpoint/2010/main" val="15073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56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81000" t="-32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41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Zaman Sınırlaması Şart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367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ile geçireceğiniz zamanı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:p14="http://schemas.microsoft.com/office/powerpoint/2010/main" val="17109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59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Dış Durdurucu Kullanın!</a:t>
            </a:r>
          </a:p>
          <a:p>
            <a:r>
              <a:rPr lang="tr-TR" dirty="0">
                <a:solidFill>
                  <a:srgbClr val="575757"/>
                </a:solidFill>
              </a:rPr>
              <a:t>Makul süreyle teknoloji kullanımlarınızın </a:t>
            </a:r>
          </a:p>
          <a:p>
            <a:r>
              <a:rPr lang="tr-TR" dirty="0">
                <a:solidFill>
                  <a:srgbClr val="575757"/>
                </a:solidFill>
              </a:rPr>
              <a:t>hemen ardına yapılması zorunlu bir iş </a:t>
            </a:r>
          </a:p>
          <a:p>
            <a:r>
              <a:rPr lang="tr-TR" dirty="0">
                <a:solidFill>
                  <a:srgbClr val="575757"/>
                </a:solidFill>
              </a:rPr>
              <a:t>planlayabilirsiniz.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4000" t="-37000" r="-39000" b="-6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57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094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Alternatifler Oluşturun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4641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Evde/okulda ya da ev/okul dışında severek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yapabileceğiniz alternatifler bulun.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 bir </a:t>
            </a:r>
            <a:r>
              <a:rPr lang="tr-TR" sz="2000" u="sng" dirty="0">
                <a:solidFill>
                  <a:srgbClr val="575757"/>
                </a:solidFill>
              </a:rPr>
              <a:t>spor</a:t>
            </a:r>
            <a:r>
              <a:rPr lang="tr-TR" sz="2000" dirty="0">
                <a:solidFill>
                  <a:srgbClr val="575757"/>
                </a:solidFill>
              </a:rPr>
              <a:t> ya da </a:t>
            </a:r>
            <a:r>
              <a:rPr lang="tr-TR" sz="2000" u="sng" dirty="0">
                <a:solidFill>
                  <a:srgbClr val="575757"/>
                </a:solidFill>
              </a:rPr>
              <a:t>hobi</a:t>
            </a:r>
            <a:r>
              <a:rPr lang="tr-TR" sz="2000" dirty="0">
                <a:solidFill>
                  <a:srgbClr val="575757"/>
                </a:solidFill>
              </a:rPr>
              <a:t> çalışmasına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katılmak da olabilir, okulda sınıfça ya da </a:t>
            </a:r>
          </a:p>
          <a:p>
            <a:r>
              <a:rPr lang="tr-TR" sz="2000" b="1" u="sng" dirty="0">
                <a:solidFill>
                  <a:srgbClr val="575757"/>
                </a:solidFill>
              </a:rPr>
              <a:t>evde ailece oyunlar </a:t>
            </a:r>
            <a:r>
              <a:rPr lang="tr-TR" sz="2000" dirty="0">
                <a:solidFill>
                  <a:srgbClr val="575757"/>
                </a:solidFill>
              </a:rPr>
              <a:t>oynamak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sohbet etmek de olabilir. </a:t>
            </a:r>
          </a:p>
        </p:txBody>
      </p:sp>
    </p:spTree>
    <p:extLst>
      <p:ext uri="{BB962C8B-B14F-4D97-AF65-F5344CB8AC3E}">
        <p14:creationId xmlns:p14="http://schemas.microsoft.com/office/powerpoint/2010/main" val="24331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58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Alışkanlıklarınızla Oynayın!</a:t>
            </a:r>
          </a:p>
          <a:p>
            <a:r>
              <a:rPr lang="tr-TR" dirty="0">
                <a:solidFill>
                  <a:srgbClr val="575757"/>
                </a:solidFill>
              </a:rPr>
              <a:t>Alışkın olduğunuz teknoloji kullanma </a:t>
            </a:r>
          </a:p>
          <a:p>
            <a:r>
              <a:rPr lang="tr-TR" dirty="0">
                <a:solidFill>
                  <a:srgbClr val="575757"/>
                </a:solidFill>
              </a:rPr>
              <a:t>zamanını ve mekânını tam </a:t>
            </a:r>
            <a:r>
              <a:rPr lang="tr-TR" u="sng" dirty="0">
                <a:solidFill>
                  <a:srgbClr val="575757"/>
                </a:solidFill>
              </a:rPr>
              <a:t>zıt saatlere </a:t>
            </a:r>
            <a:r>
              <a:rPr lang="tr-TR" dirty="0">
                <a:solidFill>
                  <a:srgbClr val="575757"/>
                </a:solidFill>
              </a:rPr>
              <a:t>ve </a:t>
            </a:r>
          </a:p>
          <a:p>
            <a:r>
              <a:rPr lang="tr-TR" dirty="0">
                <a:solidFill>
                  <a:srgbClr val="575757"/>
                </a:solidFill>
              </a:rPr>
              <a:t>mekânlara kaydırabilirsiniz.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Kendinize Hedefler Koyun!</a:t>
            </a:r>
          </a:p>
          <a:p>
            <a:r>
              <a:rPr lang="tr-TR" dirty="0">
                <a:solidFill>
                  <a:srgbClr val="575757"/>
                </a:solidFill>
              </a:rPr>
              <a:t>Teknoloji kullanımınıza makul bir zaman </a:t>
            </a:r>
          </a:p>
          <a:p>
            <a:r>
              <a:rPr lang="tr-TR" dirty="0">
                <a:solidFill>
                  <a:srgbClr val="575757"/>
                </a:solidFill>
              </a:rPr>
              <a:t>sınırlaması koyabilir ve bu süreyi yavaş yavaş </a:t>
            </a:r>
          </a:p>
          <a:p>
            <a:r>
              <a:rPr lang="tr-TR" dirty="0">
                <a:solidFill>
                  <a:srgbClr val="575757"/>
                </a:solidFill>
              </a:rPr>
              <a:t>azaltabilirsiniz.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8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Çok Kullandığınız İşlevlerden Uzak Durun!</a:t>
            </a:r>
          </a:p>
          <a:p>
            <a:r>
              <a:rPr lang="tr-TR" dirty="0">
                <a:solidFill>
                  <a:srgbClr val="575757"/>
                </a:solidFill>
              </a:rPr>
              <a:t>Sık kullandığınız teknoloji ürününün işlevinden olabildiğince uzaklaşıp alternatiflerine yönelebilir, örneğin telefona not almak yerine kağıda.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37000" b="-6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5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Hatırlatıcı Kartlar Kullanın!</a:t>
            </a:r>
          </a:p>
          <a:p>
            <a:r>
              <a:rPr lang="tr-TR" dirty="0">
                <a:solidFill>
                  <a:srgbClr val="575757"/>
                </a:solidFill>
              </a:rPr>
              <a:t>Teknolojinin bağımlı kullanımının neler </a:t>
            </a:r>
          </a:p>
          <a:p>
            <a:r>
              <a:rPr lang="tr-TR" dirty="0">
                <a:solidFill>
                  <a:srgbClr val="575757"/>
                </a:solidFill>
              </a:rPr>
              <a:t>kaybettireceğini hatırlatıcı kartları evinizin </a:t>
            </a:r>
          </a:p>
          <a:p>
            <a:r>
              <a:rPr lang="tr-TR" dirty="0">
                <a:solidFill>
                  <a:srgbClr val="575757"/>
                </a:solidFill>
              </a:rPr>
              <a:t>uygun yerlerine asabilirsiniz.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36000" b="-2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4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Gerektiğinde Yardım İsteyin!</a:t>
            </a:r>
          </a:p>
          <a:p>
            <a:r>
              <a:rPr lang="tr-TR" dirty="0">
                <a:solidFill>
                  <a:srgbClr val="575757"/>
                </a:solidFill>
              </a:rPr>
              <a:t>Başta okullardaki Psikolojik Danışmanlar olmak üzere </a:t>
            </a:r>
          </a:p>
          <a:p>
            <a:r>
              <a:rPr lang="tr-TR" dirty="0">
                <a:solidFill>
                  <a:srgbClr val="575757"/>
                </a:solidFill>
              </a:rPr>
              <a:t>ihtiyaç duyduğunuzda uzman desteği </a:t>
            </a:r>
          </a:p>
          <a:p>
            <a:r>
              <a:rPr lang="tr-TR" dirty="0">
                <a:solidFill>
                  <a:srgbClr val="575757"/>
                </a:solidFill>
              </a:rPr>
              <a:t>alabilirsiniz.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8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F0000"/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1339148" y="2100111"/>
            <a:ext cx="2482859" cy="1913779"/>
            <a:chOff x="1339148" y="2100111"/>
            <a:chExt cx="2482859" cy="1913779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336476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339148" y="3429115"/>
              <a:ext cx="2482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harcanan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vaktin giderek artması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577" y="2100111"/>
              <a:ext cx="1170000" cy="106875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7604068" y="2139028"/>
            <a:ext cx="3891643" cy="2070573"/>
            <a:chOff x="7604068" y="2139028"/>
            <a:chExt cx="3891643" cy="2070573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285965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7604068" y="3378604"/>
              <a:ext cx="38916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Teknolojiden uzak kalınca </a:t>
              </a:r>
              <a:r>
                <a:rPr lang="tr-T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huzursuzluk</a:t>
              </a:r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uykusuzluk, </a:t>
              </a:r>
              <a:r>
                <a:rPr lang="tr-T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öfke</a:t>
              </a:r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gibi yoksunluk belirtilerinin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ortaya çıkması </a:t>
              </a: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2389" y="2139028"/>
              <a:ext cx="1035000" cy="102375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4293103" y="3349967"/>
            <a:ext cx="3605795" cy="2082996"/>
            <a:chOff x="4293103" y="3349967"/>
            <a:chExt cx="3605795" cy="2082996"/>
          </a:xfrm>
        </p:grpSpPr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4509327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4293103" y="4601966"/>
              <a:ext cx="36057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Ruhsal, sosyal, adli ya da bedensel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sorun oluşturmasına rağmen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 kullanılmaya devam edilmesi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0444" y="3349967"/>
              <a:ext cx="72000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Spor Yapın!</a:t>
            </a:r>
          </a:p>
          <a:p>
            <a:r>
              <a:rPr lang="tr-TR" dirty="0">
                <a:solidFill>
                  <a:srgbClr val="575757"/>
                </a:solidFill>
              </a:rPr>
              <a:t>Spor yapmak vücutta biriken enerjiyi sağlıklı </a:t>
            </a:r>
          </a:p>
          <a:p>
            <a:r>
              <a:rPr lang="tr-TR" dirty="0">
                <a:solidFill>
                  <a:srgbClr val="575757"/>
                </a:solidFill>
              </a:rPr>
              <a:t>bir şekilde boşaltmayı sağlayacağından </a:t>
            </a:r>
          </a:p>
          <a:p>
            <a:r>
              <a:rPr lang="tr-TR" dirty="0">
                <a:solidFill>
                  <a:srgbClr val="575757"/>
                </a:solidFill>
              </a:rPr>
              <a:t>bağımlılığın tedavi sürecini </a:t>
            </a:r>
          </a:p>
          <a:p>
            <a:r>
              <a:rPr lang="tr-TR" dirty="0">
                <a:solidFill>
                  <a:srgbClr val="575757"/>
                </a:solidFill>
              </a:rPr>
              <a:t>kolaylaştırabilecektir.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1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91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2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riskinden </a:t>
            </a:r>
          </a:p>
          <a:p>
            <a:r>
              <a:rPr lang="tr-TR" sz="6000" b="1" dirty="0"/>
              <a:t>korunmak için </a:t>
            </a:r>
          </a:p>
          <a:p>
            <a:r>
              <a:rPr lang="tr-TR" sz="6000" b="1" dirty="0"/>
              <a:t>neler yapabilirim 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335848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Sosyal Beceriler Edinin!</a:t>
            </a:r>
          </a:p>
          <a:p>
            <a:r>
              <a:rPr lang="tr-TR" dirty="0">
                <a:solidFill>
                  <a:srgbClr val="575757"/>
                </a:solidFill>
              </a:rPr>
              <a:t>Yeni </a:t>
            </a:r>
            <a:r>
              <a:rPr lang="tr-TR" u="sng" dirty="0">
                <a:solidFill>
                  <a:srgbClr val="575757"/>
                </a:solidFill>
              </a:rPr>
              <a:t>yeni sosyal becerilerin kazanılması </a:t>
            </a:r>
            <a:r>
              <a:rPr lang="tr-TR" dirty="0">
                <a:solidFill>
                  <a:srgbClr val="575757"/>
                </a:solidFill>
              </a:rPr>
              <a:t>teknoloji bağımlılığının tedavisinde oldukça faydalı olabilmektedir. Kendini ifade edebilme, iletişim becerilerine sahip olabilme, öfke kontrolü, zaman yönetimi becerilerine sahip olabilme gibi…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78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3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>
            <a:off x="355" y="19050"/>
            <a:ext cx="12190922" cy="6781800"/>
          </a:xfrm>
          <a:prstGeom prst="rect">
            <a:avLst/>
          </a:prstGeom>
          <a:blipFill>
            <a:blip r:embed="rId3" cstate="print"/>
            <a:srcRect/>
            <a:stretch>
              <a:fillRect t="-9385" b="-1657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67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Metin kutusu 27"/>
          <p:cNvSpPr txBox="1"/>
          <p:nvPr/>
        </p:nvSpPr>
        <p:spPr>
          <a:xfrm>
            <a:off x="661450" y="559872"/>
            <a:ext cx="6279283" cy="193899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Çocuklarımızı</a:t>
            </a:r>
          </a:p>
          <a:p>
            <a:r>
              <a:rPr lang="tr-TR" sz="6000" b="1" dirty="0">
                <a:solidFill>
                  <a:schemeClr val="bg1"/>
                </a:solidFill>
              </a:rPr>
              <a:t>Nasıl Koruyabiliriz?</a:t>
            </a:r>
          </a:p>
        </p:txBody>
      </p:sp>
    </p:spTree>
    <p:extLst>
      <p:ext uri="{BB962C8B-B14F-4D97-AF65-F5344CB8AC3E}">
        <p14:creationId xmlns:p14="http://schemas.microsoft.com/office/powerpoint/2010/main" val="30729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1015663"/>
            <a:chOff x="554927" y="1881525"/>
            <a:chExt cx="7351025" cy="1015663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Güçlü ve pozitif aile bağları, ebeveynlerin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çocuklarının </a:t>
              </a:r>
              <a:r>
                <a:rPr lang="tr-TR" sz="2000" u="sng" dirty="0">
                  <a:solidFill>
                    <a:srgbClr val="575757"/>
                  </a:solidFill>
                </a:rPr>
                <a:t>arkadaşlarından</a:t>
              </a:r>
              <a:r>
                <a:rPr lang="tr-TR" sz="2000" dirty="0">
                  <a:solidFill>
                    <a:srgbClr val="575757"/>
                  </a:solidFill>
                </a:rPr>
                <a:t> ve neler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yaptıklarından haberdar olması,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00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707886"/>
            <a:chOff x="554927" y="1881525"/>
            <a:chExt cx="7351025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Ebeveynlerin çocukların sorumluluk almalarını desteklemeleri, onların sorumluluklarını </a:t>
              </a:r>
              <a:r>
                <a:rPr lang="tr-TR" sz="2000" u="sng" dirty="0">
                  <a:solidFill>
                    <a:srgbClr val="575757"/>
                  </a:solidFill>
                </a:rPr>
                <a:t>kendileri üstlenmemeleri</a:t>
              </a:r>
              <a:r>
                <a:rPr lang="tr-TR" sz="2000" dirty="0">
                  <a:solidFill>
                    <a:srgbClr val="575757"/>
                  </a:solidFill>
                </a:rPr>
                <a:t>,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2717803"/>
            <a:ext cx="7351025" cy="707886"/>
            <a:chOff x="554927" y="1881525"/>
            <a:chExt cx="7351025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Çocukların boş zamanlarında spor veya sanatla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uğraşmaya teşvik edilmesi,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5788" y="3840382"/>
            <a:ext cx="7351025" cy="707886"/>
            <a:chOff x="554927" y="1881525"/>
            <a:chExt cx="7351025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Bağımlılık yapan şeylerin kullanımıyla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ilgili doğru bilgilenme.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0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707886"/>
            <a:chOff x="554927" y="1881525"/>
            <a:chExt cx="7351025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 kuralları belirleyin ve bunlara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önce siz uyun.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2717803"/>
            <a:ext cx="7351025" cy="1015663"/>
            <a:chOff x="554927" y="1881525"/>
            <a:chExt cx="7351025" cy="1015663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Çocuklarınızla aranızda </a:t>
              </a:r>
              <a:r>
                <a:rPr lang="tr-TR" sz="2000" b="1" u="sng" dirty="0">
                  <a:solidFill>
                    <a:srgbClr val="575757"/>
                  </a:solidFill>
                </a:rPr>
                <a:t>aile sözleşmesi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imzalayın ve bunu titizlikle uygulayın.(akşam yemeklerinde, misafir geldiğinde telefona bakılmayacak)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19" name="3 İçerik Yer Tutucusu" descr="Aileler+çocuklarıyla+daha+nitelikli+zaman+geçirmeli,+zorbalık+davranışlarına+karşı+dikkatli+ve+özenli+olmalıdır..jpg">
            <a:extLst>
              <a:ext uri="{FF2B5EF4-FFF2-40B4-BE49-F238E27FC236}">
                <a16:creationId xmlns:a16="http://schemas.microsoft.com/office/drawing/2014/main" id="{04D9475D-4146-DE46-B1EE-16CA2E274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8"/>
          <a:stretch>
            <a:fillRect/>
          </a:stretch>
        </p:blipFill>
        <p:spPr>
          <a:xfrm>
            <a:off x="2856725" y="3879710"/>
            <a:ext cx="3733799" cy="2100262"/>
          </a:xfrm>
        </p:spPr>
      </p:pic>
    </p:spTree>
    <p:extLst>
      <p:ext uri="{BB962C8B-B14F-4D97-AF65-F5344CB8AC3E}">
        <p14:creationId xmlns:p14="http://schemas.microsoft.com/office/powerpoint/2010/main" val="24757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9965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Çocuklarınızın Sosyal </a:t>
            </a:r>
          </a:p>
          <a:p>
            <a:r>
              <a:rPr lang="tr-TR" sz="6000" b="1" dirty="0"/>
              <a:t>Ağlarına Dikkat Edin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9000" t="-3000" r="-1000" b="-31000"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2435242"/>
            <a:ext cx="7351025" cy="400110"/>
            <a:chOff x="554927" y="1881525"/>
            <a:chExt cx="7351025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Profillerindeki gizlilik ayarlarını yapmalarını sağlayın.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455788" y="2885223"/>
            <a:ext cx="7351025" cy="707886"/>
            <a:chOff x="554927" y="1881525"/>
            <a:chExt cx="7351025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Tam isim, adres, telefon, T.C. Kimlik Numarası ve özel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fotoğraflarını paylaşmamalarını öğütleyin.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455788" y="3623258"/>
            <a:ext cx="7351025" cy="707886"/>
            <a:chOff x="554927" y="1881525"/>
            <a:chExt cx="7351025" cy="707886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Tanımadıkları kişileri arkadaş listelerine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eklememelerini söyleyin.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7" name="Grup 36"/>
          <p:cNvGrpSpPr/>
          <p:nvPr/>
        </p:nvGrpSpPr>
        <p:grpSpPr>
          <a:xfrm>
            <a:off x="455788" y="4341094"/>
            <a:ext cx="7351025" cy="707886"/>
            <a:chOff x="554927" y="1881525"/>
            <a:chExt cx="7351025" cy="707886"/>
          </a:xfrm>
        </p:grpSpPr>
        <p:sp>
          <p:nvSpPr>
            <p:cNvPr id="38" name="Metin kutusu 37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ağlarda kimlerle arkadaşlık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ettiklerini belli aralıklarla kontrol edin.</a:t>
              </a:r>
            </a:p>
          </p:txBody>
        </p:sp>
        <p:pic>
          <p:nvPicPr>
            <p:cNvPr id="39" name="Resim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01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Teknolojiyi Paylaşın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984698"/>
            <a:ext cx="7351025" cy="1631216"/>
            <a:chOff x="554927" y="1881525"/>
            <a:chExt cx="7351025" cy="163121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İnternete zaman zaman beraber girin ya 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 girdiğinde gidip yanına oturarak onunla</a:t>
              </a:r>
            </a:p>
            <a:p>
              <a:r>
                <a:rPr lang="tr-TR" sz="2000" u="sng" dirty="0">
                  <a:solidFill>
                    <a:srgbClr val="575757"/>
                  </a:solidFill>
                </a:rPr>
                <a:t>internet ilgisini paylaşın</a:t>
              </a:r>
              <a:r>
                <a:rPr lang="tr-TR" sz="2000" dirty="0">
                  <a:solidFill>
                    <a:srgbClr val="575757"/>
                  </a:solidFill>
                </a:rPr>
                <a:t>. Bilmediğiniz program,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site ya da yenilikleri sorun ve öğrenin.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Teknoloji sohbetleri yapın.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4000" t="-2000"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5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947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Çocuğunuzun Teknoloji ile </a:t>
            </a:r>
          </a:p>
          <a:p>
            <a:r>
              <a:rPr lang="tr-TR" sz="4800" b="1" dirty="0"/>
              <a:t>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12085" y="2131527"/>
            <a:ext cx="7394728" cy="707886"/>
            <a:chOff x="511224" y="2028354"/>
            <a:chExt cx="7394728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2028354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Hem kendinizin hem de çocuğunuzun ne </a:t>
              </a:r>
              <a:r>
                <a:rPr lang="tr-TR" sz="2000" u="sng" dirty="0">
                  <a:solidFill>
                    <a:srgbClr val="575757"/>
                  </a:solidFill>
                </a:rPr>
                <a:t>seyredeceği</a:t>
              </a:r>
              <a:r>
                <a:rPr lang="tr-TR" sz="2000" dirty="0">
                  <a:solidFill>
                    <a:srgbClr val="575757"/>
                  </a:solidFill>
                </a:rPr>
                <a:t> veya hangi programları kullanacağı konusunda seçici olun.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511224" y="2171580"/>
              <a:ext cx="234953" cy="221132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36123" y="3392451"/>
            <a:ext cx="7360858" cy="958853"/>
            <a:chOff x="545094" y="2094934"/>
            <a:chExt cx="7360858" cy="958853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2653677"/>
              <a:ext cx="7159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sz="2000" dirty="0">
                <a:solidFill>
                  <a:srgbClr val="575757"/>
                </a:solidFill>
              </a:endParaRP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4" y="2094934"/>
              <a:ext cx="191250" cy="180000"/>
            </a:xfrm>
            <a:prstGeom prst="rect">
              <a:avLst/>
            </a:prstGeom>
          </p:spPr>
        </p:pic>
      </p:grpSp>
      <p:sp>
        <p:nvSpPr>
          <p:cNvPr id="29" name="Metin kutusu 28"/>
          <p:cNvSpPr txBox="1"/>
          <p:nvPr/>
        </p:nvSpPr>
        <p:spPr>
          <a:xfrm>
            <a:off x="647037" y="3242256"/>
            <a:ext cx="7159776" cy="60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Teknolojinin ailece birlikte geçirilen zamanların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oyun saatlerinin yerini almasına izin vermeyin.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449987" y="4340748"/>
            <a:ext cx="8146428" cy="707886"/>
            <a:chOff x="512939" y="1624840"/>
            <a:chExt cx="8146428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52339" y="1624840"/>
              <a:ext cx="7907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Çocuğunuza izlediği filmlerde veya oynadığı oyunlarda yer alan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belli </a:t>
              </a:r>
              <a:r>
                <a:rPr lang="tr-TR" sz="2000" u="sng" dirty="0">
                  <a:solidFill>
                    <a:srgbClr val="575757"/>
                  </a:solidFill>
                </a:rPr>
                <a:t>karakterleri niçin sevdiğini sorun</a:t>
              </a:r>
              <a:r>
                <a:rPr lang="tr-TR" sz="2000" dirty="0">
                  <a:solidFill>
                    <a:srgbClr val="575757"/>
                  </a:solidFill>
                </a:rPr>
                <a:t>, bu konu üzerinde karşılıklı konuşun.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939" y="1863434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9041116" y="410135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41860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</p:spTree>
    <p:extLst>
      <p:ext uri="{BB962C8B-B14F-4D97-AF65-F5344CB8AC3E}">
        <p14:creationId xmlns:p14="http://schemas.microsoft.com/office/powerpoint/2010/main" val="24121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947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Çocuğunuzun Teknoloji ile </a:t>
            </a:r>
          </a:p>
          <a:p>
            <a:r>
              <a:rPr lang="tr-TR" sz="4800" b="1" dirty="0"/>
              <a:t>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984698"/>
            <a:ext cx="10369527" cy="707886"/>
            <a:chOff x="554927" y="1881525"/>
            <a:chExt cx="10369527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5" y="1881525"/>
              <a:ext cx="10178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Ergenlik çağındaki çocuğunuza televizyonda gördüklerine </a:t>
              </a:r>
              <a:r>
                <a:rPr lang="tr-TR" sz="2000" u="sng" dirty="0">
                  <a:solidFill>
                    <a:srgbClr val="575757"/>
                  </a:solidFill>
                </a:rPr>
                <a:t>eleştirel yaklaşabilmesi </a:t>
              </a:r>
              <a:r>
                <a:rPr lang="tr-TR" sz="2000" dirty="0">
                  <a:solidFill>
                    <a:srgbClr val="575757"/>
                  </a:solidFill>
                </a:rPr>
                <a:t>için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seyrettikleriyle ilgili sorular sorun. </a:t>
              </a:r>
              <a:r>
                <a:rPr lang="tr-TR" sz="1600" dirty="0">
                  <a:solidFill>
                    <a:srgbClr val="575757"/>
                  </a:solidFill>
                </a:rPr>
                <a:t>(sen olsan nasıl davranırdın?)</a:t>
              </a:r>
              <a:endParaRPr lang="tr-TR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78563" y="2942024"/>
            <a:ext cx="9157049" cy="707886"/>
            <a:chOff x="577702" y="2222985"/>
            <a:chExt cx="9157049" cy="707886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5" y="2222985"/>
              <a:ext cx="8988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Çocuğunuzdan televizyon, </a:t>
              </a:r>
              <a:r>
                <a:rPr lang="tr-TR" sz="2000" u="sng" dirty="0">
                  <a:solidFill>
                    <a:srgbClr val="575757"/>
                  </a:solidFill>
                </a:rPr>
                <a:t>bilgisayar ve tablet olmadan</a:t>
              </a:r>
              <a:r>
                <a:rPr lang="tr-TR" sz="2000" dirty="0">
                  <a:solidFill>
                    <a:srgbClr val="575757"/>
                  </a:solidFill>
                </a:rPr>
                <a:t> birlikte yapabileceğiniz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eğlenceli etkinlikler belirlemesini isteyin ve uygun olanlarını gerçekleştirmeye çalışın.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702" y="2378893"/>
              <a:ext cx="191250" cy="180000"/>
            </a:xfrm>
            <a:prstGeom prst="rect">
              <a:avLst/>
            </a:prstGeom>
          </p:spPr>
        </p:pic>
      </p:grpSp>
      <p:sp>
        <p:nvSpPr>
          <p:cNvPr id="32" name="Metin kutusu 31"/>
          <p:cNvSpPr txBox="1"/>
          <p:nvPr/>
        </p:nvSpPr>
        <p:spPr>
          <a:xfrm>
            <a:off x="647037" y="3590037"/>
            <a:ext cx="8394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>
              <a:solidFill>
                <a:srgbClr val="575757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9041116" y="410135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41860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  <p:grpSp>
        <p:nvGrpSpPr>
          <p:cNvPr id="37" name="Grup 36"/>
          <p:cNvGrpSpPr/>
          <p:nvPr/>
        </p:nvGrpSpPr>
        <p:grpSpPr>
          <a:xfrm>
            <a:off x="455788" y="4187354"/>
            <a:ext cx="8585328" cy="707886"/>
            <a:chOff x="554927" y="1881525"/>
            <a:chExt cx="8585328" cy="707886"/>
          </a:xfrm>
        </p:grpSpPr>
        <p:sp>
          <p:nvSpPr>
            <p:cNvPr id="38" name="Metin kutusu 37"/>
            <p:cNvSpPr txBox="1"/>
            <p:nvPr/>
          </p:nvSpPr>
          <p:spPr>
            <a:xfrm>
              <a:off x="746176" y="1881525"/>
              <a:ext cx="839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ekran başında geçireceği </a:t>
              </a:r>
              <a:r>
                <a:rPr lang="tr-TR" sz="2000" u="sng" dirty="0">
                  <a:solidFill>
                    <a:srgbClr val="575757"/>
                  </a:solidFill>
                </a:rPr>
                <a:t>günlük süre </a:t>
              </a:r>
              <a:r>
                <a:rPr lang="tr-TR" sz="2000" dirty="0">
                  <a:solidFill>
                    <a:srgbClr val="575757"/>
                  </a:solidFill>
                </a:rPr>
                <a:t>için mutlaka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bir zaman sınırlaması getirin.</a:t>
              </a:r>
            </a:p>
          </p:txBody>
        </p:sp>
        <p:pic>
          <p:nvPicPr>
            <p:cNvPr id="39" name="Resim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2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18" name="Grup 17"/>
          <p:cNvGrpSpPr/>
          <p:nvPr/>
        </p:nvGrpSpPr>
        <p:grpSpPr>
          <a:xfrm>
            <a:off x="1536143" y="1845757"/>
            <a:ext cx="2605265" cy="1866581"/>
            <a:chOff x="1536143" y="1845757"/>
            <a:chExt cx="2605265" cy="1866581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536143" y="3127563"/>
              <a:ext cx="2605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Planlanandan daha fazla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karşısında kalınması</a:t>
              </a: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3775" y="1845757"/>
              <a:ext cx="1170000" cy="1057500"/>
            </a:xfrm>
            <a:prstGeom prst="rect">
              <a:avLst/>
            </a:prstGeom>
          </p:spPr>
        </p:pic>
      </p:grpSp>
      <p:grpSp>
        <p:nvGrpSpPr>
          <p:cNvPr id="21" name="Grup 20"/>
          <p:cNvGrpSpPr/>
          <p:nvPr/>
        </p:nvGrpSpPr>
        <p:grpSpPr>
          <a:xfrm>
            <a:off x="6251439" y="1842398"/>
            <a:ext cx="3190745" cy="1829618"/>
            <a:chOff x="6251439" y="1842398"/>
            <a:chExt cx="3190745" cy="1829618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251439" y="3087241"/>
              <a:ext cx="31907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 da zihnen teknolojiyle geçirilmesi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3686" y="1842398"/>
              <a:ext cx="1046250" cy="1035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3458217" y="3915715"/>
            <a:ext cx="3104248" cy="2126981"/>
            <a:chOff x="3458217" y="3915715"/>
            <a:chExt cx="3104248" cy="2126981"/>
          </a:xfrm>
        </p:grpSpPr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458217" y="5211699"/>
              <a:ext cx="31042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Teknolojinin, sorumlulukların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yerine getirilmesini engellemesi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7840" y="3915715"/>
              <a:ext cx="945000" cy="106875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7781621" y="4472590"/>
            <a:ext cx="3010248" cy="1820684"/>
            <a:chOff x="7781621" y="4472590"/>
            <a:chExt cx="3010248" cy="1820684"/>
          </a:xfrm>
        </p:grpSpPr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781621" y="5708499"/>
              <a:ext cx="30102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geçirilen vakitle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ilgili kontrolün kaybedilmesi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510" y="4472590"/>
              <a:ext cx="720000" cy="1023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79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947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Çocuğunuzun Teknoloji ile </a:t>
            </a:r>
          </a:p>
          <a:p>
            <a:r>
              <a:rPr lang="tr-TR" sz="4800" b="1" dirty="0"/>
              <a:t>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2359178"/>
            <a:ext cx="10369527" cy="400110"/>
            <a:chOff x="554927" y="1881525"/>
            <a:chExt cx="10369527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5" y="1881525"/>
              <a:ext cx="10178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Televizyon, bilgisayar vb. araçları asla çocuk bakıcısı olarak kullanmayın.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5788" y="2806442"/>
            <a:ext cx="9179825" cy="400110"/>
            <a:chOff x="554927" y="1881525"/>
            <a:chExt cx="9179825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6" y="1881525"/>
              <a:ext cx="8988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Bilgisayar, tablet vb. kullanımını disiplin-ödül aracı hâline getirmeyin.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55788" y="3255123"/>
            <a:ext cx="9651773" cy="707886"/>
            <a:chOff x="554927" y="1881525"/>
            <a:chExt cx="9651773" cy="707886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6" y="1881525"/>
              <a:ext cx="9460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 ortamında insanları gerçekten tanımanın oldukça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güç, hatta imkânsız olduğunu çocuğunuza anlatın.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9041116" y="410135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41860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ABF76FF6-D41B-EE4F-8DA0-3467460168A4}"/>
              </a:ext>
            </a:extLst>
          </p:cNvPr>
          <p:cNvSpPr/>
          <p:nvPr/>
        </p:nvSpPr>
        <p:spPr>
          <a:xfrm>
            <a:off x="647417" y="1951823"/>
            <a:ext cx="750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Çocuğunuzu ekranla baş başa uzun süre ve denetimsiz bırakmayın.</a:t>
            </a: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21DBC0BD-FDA8-ED49-95B9-89C3BE062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88" y="2095695"/>
            <a:ext cx="1912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Resim 7">
            <a:extLst>
              <a:ext uri="{FF2B5EF4-FFF2-40B4-BE49-F238E27FC236}">
                <a16:creationId xmlns:a16="http://schemas.microsoft.com/office/drawing/2014/main" id="{D539206B-1214-1B4D-8618-6DF4005E2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2390775"/>
            <a:ext cx="4878388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Unvan 1">
            <a:extLst>
              <a:ext uri="{FF2B5EF4-FFF2-40B4-BE49-F238E27FC236}">
                <a16:creationId xmlns:a16="http://schemas.microsoft.com/office/drawing/2014/main" id="{4314090C-E4EB-BD42-8E8A-BF2476C2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Ücretsiz eğitim siteleri</a:t>
            </a:r>
          </a:p>
        </p:txBody>
      </p:sp>
      <p:sp>
        <p:nvSpPr>
          <p:cNvPr id="22532" name="İçerik Yer Tutucusu 2">
            <a:extLst>
              <a:ext uri="{FF2B5EF4-FFF2-40B4-BE49-F238E27FC236}">
                <a16:creationId xmlns:a16="http://schemas.microsoft.com/office/drawing/2014/main" id="{A1DB4C14-78CF-2445-988A-C75EDD8DF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Morpa kampüs</a:t>
            </a:r>
          </a:p>
          <a:p>
            <a:pPr eaLnBrk="1" hangingPunct="1"/>
            <a:r>
              <a:rPr lang="tr-TR" altLang="tr-TR"/>
              <a:t>Vitamin</a:t>
            </a:r>
          </a:p>
          <a:p>
            <a:pPr eaLnBrk="1" hangingPunct="1"/>
            <a:r>
              <a:rPr lang="tr-TR" altLang="tr-TR"/>
              <a:t>Eba</a:t>
            </a:r>
          </a:p>
          <a:p>
            <a:pPr eaLnBrk="1" hangingPunct="1"/>
            <a:r>
              <a:rPr lang="tr-TR" altLang="tr-TR"/>
              <a:t>khan acedemy </a:t>
            </a:r>
          </a:p>
          <a:p>
            <a:pPr eaLnBrk="1" hangingPunct="1"/>
            <a:r>
              <a:rPr lang="tr-TR" altLang="tr-TR"/>
              <a:t>youtube</a:t>
            </a:r>
          </a:p>
        </p:txBody>
      </p:sp>
      <p:pic>
        <p:nvPicPr>
          <p:cNvPr id="22533" name="Resim 3">
            <a:extLst>
              <a:ext uri="{FF2B5EF4-FFF2-40B4-BE49-F238E27FC236}">
                <a16:creationId xmlns:a16="http://schemas.microsoft.com/office/drawing/2014/main" id="{2D105B4F-5BAA-A945-9E92-6DFA542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5008563"/>
            <a:ext cx="28289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Resim 4">
            <a:extLst>
              <a:ext uri="{FF2B5EF4-FFF2-40B4-BE49-F238E27FC236}">
                <a16:creationId xmlns:a16="http://schemas.microsoft.com/office/drawing/2014/main" id="{5414CB1C-7545-B74D-904E-1D871B508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5008563"/>
            <a:ext cx="28273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Resim 5">
            <a:extLst>
              <a:ext uri="{FF2B5EF4-FFF2-40B4-BE49-F238E27FC236}">
                <a16:creationId xmlns:a16="http://schemas.microsoft.com/office/drawing/2014/main" id="{47FB48DA-9C8B-E943-A046-68AD1C16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5008563"/>
            <a:ext cx="28289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Resim 6">
            <a:extLst>
              <a:ext uri="{FF2B5EF4-FFF2-40B4-BE49-F238E27FC236}">
                <a16:creationId xmlns:a16="http://schemas.microsoft.com/office/drawing/2014/main" id="{63A091A0-2B90-1048-8C91-FC02C71F5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008563"/>
            <a:ext cx="36988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965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Unvan 1">
            <a:extLst>
              <a:ext uri="{FF2B5EF4-FFF2-40B4-BE49-F238E27FC236}">
                <a16:creationId xmlns:a16="http://schemas.microsoft.com/office/drawing/2014/main" id="{F8501AED-02DF-2946-B066-D0C39A12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23555" name="İçerik Yer Tutucusu 3">
            <a:extLst>
              <a:ext uri="{FF2B5EF4-FFF2-40B4-BE49-F238E27FC236}">
                <a16:creationId xmlns:a16="http://schemas.microsoft.com/office/drawing/2014/main" id="{3008C81F-3C7B-CD4C-808B-92506F95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2330"/>
          <a:stretch>
            <a:fillRect/>
          </a:stretch>
        </p:blipFill>
        <p:spPr>
          <a:xfrm>
            <a:off x="0" y="0"/>
            <a:ext cx="5794375" cy="6858000"/>
          </a:xfrm>
        </p:spPr>
      </p:pic>
      <p:pic>
        <p:nvPicPr>
          <p:cNvPr id="23556" name="Resim 4">
            <a:extLst>
              <a:ext uri="{FF2B5EF4-FFF2-40B4-BE49-F238E27FC236}">
                <a16:creationId xmlns:a16="http://schemas.microsoft.com/office/drawing/2014/main" id="{CB0FE10D-FE0A-F64A-90FA-29AFEE79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0"/>
            <a:ext cx="639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656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>
            <a:extLst>
              <a:ext uri="{FF2B5EF4-FFF2-40B4-BE49-F238E27FC236}">
                <a16:creationId xmlns:a16="http://schemas.microsoft.com/office/drawing/2014/main" id="{FF036879-E4A5-B64B-BCF4-B3BB5895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675" y="274638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6600"/>
              <a:t>www.tbm.org.tr</a:t>
            </a:r>
          </a:p>
        </p:txBody>
      </p:sp>
      <p:pic>
        <p:nvPicPr>
          <p:cNvPr id="26627" name="3 İçerik Yer Tutucusu" descr="2020-05-04_19-47-11.png">
            <a:extLst>
              <a:ext uri="{FF2B5EF4-FFF2-40B4-BE49-F238E27FC236}">
                <a16:creationId xmlns:a16="http://schemas.microsoft.com/office/drawing/2014/main" id="{01407F57-F05F-2E42-BF76-3EDE5D585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16075"/>
            <a:ext cx="12192000" cy="5257800"/>
          </a:xfrm>
        </p:spPr>
      </p:pic>
      <p:pic>
        <p:nvPicPr>
          <p:cNvPr id="26628" name="6 Resim" descr="W8BL7c5B_400x400.jpg">
            <a:extLst>
              <a:ext uri="{FF2B5EF4-FFF2-40B4-BE49-F238E27FC236}">
                <a16:creationId xmlns:a16="http://schemas.microsoft.com/office/drawing/2014/main" id="{E1E6D1B5-CDD7-8342-8844-CFCA54429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8446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C:\Users\Derya BİLİR\Desktop\yesilaylogo3_freelogovectors.net_.png">
            <a:extLst>
              <a:ext uri="{FF2B5EF4-FFF2-40B4-BE49-F238E27FC236}">
                <a16:creationId xmlns:a16="http://schemas.microsoft.com/office/drawing/2014/main" id="{FB612DF8-5E62-884B-B6EF-766BC223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5" y="0"/>
            <a:ext cx="21177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30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Başlık">
            <a:extLst>
              <a:ext uri="{FF2B5EF4-FFF2-40B4-BE49-F238E27FC236}">
                <a16:creationId xmlns:a16="http://schemas.microsoft.com/office/drawing/2014/main" id="{2214576E-076B-8047-BEC3-F293F2E3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27651" name="3 İçerik Yer Tutucusu" descr="2020-05-06_01-17-38.png">
            <a:extLst>
              <a:ext uri="{FF2B5EF4-FFF2-40B4-BE49-F238E27FC236}">
                <a16:creationId xmlns:a16="http://schemas.microsoft.com/office/drawing/2014/main" id="{1E142ED6-F9BC-1546-9B7C-CE036C954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949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Unvan 1">
            <a:extLst>
              <a:ext uri="{FF2B5EF4-FFF2-40B4-BE49-F238E27FC236}">
                <a16:creationId xmlns:a16="http://schemas.microsoft.com/office/drawing/2014/main" id="{1334088B-57C8-7344-B8EC-15DEDA40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0" y="0"/>
            <a:ext cx="11306175" cy="587375"/>
          </a:xfrm>
        </p:spPr>
        <p:txBody>
          <a:bodyPr>
            <a:normAutofit fontScale="90000"/>
          </a:bodyPr>
          <a:lstStyle/>
          <a:p>
            <a:r>
              <a:rPr lang="tr-TR" altLang="tr-TR">
                <a:solidFill>
                  <a:srgbClr val="00B050"/>
                </a:solidFill>
              </a:rPr>
              <a:t>https://www.yesilay.org.tr/tr/yayinlar</a:t>
            </a:r>
          </a:p>
        </p:txBody>
      </p:sp>
      <p:pic>
        <p:nvPicPr>
          <p:cNvPr id="28675" name="İçerik Yer Tutucusu 2">
            <a:extLst>
              <a:ext uri="{FF2B5EF4-FFF2-40B4-BE49-F238E27FC236}">
                <a16:creationId xmlns:a16="http://schemas.microsoft.com/office/drawing/2014/main" id="{432D09A6-8656-F544-8E5D-06D811E84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1038"/>
            <a:ext cx="6429375" cy="3405187"/>
          </a:xfrm>
        </p:spPr>
      </p:pic>
      <p:pic>
        <p:nvPicPr>
          <p:cNvPr id="28676" name="Resim 3">
            <a:extLst>
              <a:ext uri="{FF2B5EF4-FFF2-40B4-BE49-F238E27FC236}">
                <a16:creationId xmlns:a16="http://schemas.microsoft.com/office/drawing/2014/main" id="{5201CA1B-C617-E947-9D21-1E87994F2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681038"/>
            <a:ext cx="5694362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12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Unvan 1">
            <a:extLst>
              <a:ext uri="{FF2B5EF4-FFF2-40B4-BE49-F238E27FC236}">
                <a16:creationId xmlns:a16="http://schemas.microsoft.com/office/drawing/2014/main" id="{5BC1B9FB-3F03-B941-85AD-48A6AACC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4525"/>
          </a:xfrm>
        </p:spPr>
        <p:txBody>
          <a:bodyPr>
            <a:normAutofit fontScale="90000"/>
          </a:bodyPr>
          <a:lstStyle/>
          <a:p>
            <a:r>
              <a:rPr lang="tr-TR" altLang="tr-TR"/>
              <a:t>Kitap Önerisi</a:t>
            </a:r>
          </a:p>
        </p:txBody>
      </p:sp>
      <p:pic>
        <p:nvPicPr>
          <p:cNvPr id="30723" name="Picture 2" descr="Siber Alemin Avatar Çocukları - Doç. Dr. Tolga Arıcak | kitapyurdu.com">
            <a:extLst>
              <a:ext uri="{FF2B5EF4-FFF2-40B4-BE49-F238E27FC236}">
                <a16:creationId xmlns:a16="http://schemas.microsoft.com/office/drawing/2014/main" id="{9E1CB2F5-130B-564E-BF22-6D512BA20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4525"/>
            <a:ext cx="3070225" cy="6213475"/>
          </a:xfrm>
          <a:noFill/>
        </p:spPr>
      </p:pic>
      <p:pic>
        <p:nvPicPr>
          <p:cNvPr id="30724" name="Resim 3">
            <a:extLst>
              <a:ext uri="{FF2B5EF4-FFF2-40B4-BE49-F238E27FC236}">
                <a16:creationId xmlns:a16="http://schemas.microsoft.com/office/drawing/2014/main" id="{ABD97FF5-7730-FF41-9C34-74F03406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644525"/>
            <a:ext cx="3109913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Resim 4">
            <a:extLst>
              <a:ext uri="{FF2B5EF4-FFF2-40B4-BE49-F238E27FC236}">
                <a16:creationId xmlns:a16="http://schemas.microsoft.com/office/drawing/2014/main" id="{99A4AE60-491E-3545-A374-2A6E53518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3024" r="7718" b="2628"/>
          <a:stretch>
            <a:fillRect/>
          </a:stretch>
        </p:blipFill>
        <p:spPr bwMode="auto">
          <a:xfrm>
            <a:off x="6180138" y="644525"/>
            <a:ext cx="2847975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Resim 1">
            <a:extLst>
              <a:ext uri="{FF2B5EF4-FFF2-40B4-BE49-F238E27FC236}">
                <a16:creationId xmlns:a16="http://schemas.microsoft.com/office/drawing/2014/main" id="{075895AE-A232-5248-9A12-86847811D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644525"/>
            <a:ext cx="3182937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70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468313" y="3292011"/>
            <a:ext cx="11255375" cy="0"/>
          </a:xfrm>
          <a:prstGeom prst="line">
            <a:avLst/>
          </a:prstGeom>
          <a:noFill/>
          <a:ln w="15875" cap="flat">
            <a:solidFill>
              <a:srgbClr val="E6224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131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Çocuklar Teknoloji Başında </a:t>
            </a:r>
          </a:p>
          <a:p>
            <a:r>
              <a:rPr lang="tr-TR" sz="4800" b="1" dirty="0"/>
              <a:t>Ne Kadar Vakit Geçirmeli?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80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8" name="Metin kutusu 17"/>
          <p:cNvSpPr txBox="1"/>
          <p:nvPr/>
        </p:nvSpPr>
        <p:spPr>
          <a:xfrm>
            <a:off x="435784" y="1957759"/>
            <a:ext cx="8527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Pedagoji Derneği bir gün içinde tablet, telefon ve televizyon dâhil olmak üzere çocukların </a:t>
            </a:r>
          </a:p>
          <a:p>
            <a:r>
              <a:rPr lang="tr-TR" dirty="0">
                <a:solidFill>
                  <a:srgbClr val="575757"/>
                </a:solidFill>
              </a:rPr>
              <a:t>ekran başında geçirmeleri gereken azami süreleri şöyle belirlemiştir:</a:t>
            </a:r>
          </a:p>
        </p:txBody>
      </p:sp>
      <p:grpSp>
        <p:nvGrpSpPr>
          <p:cNvPr id="21" name="Grup 20"/>
          <p:cNvGrpSpPr/>
          <p:nvPr/>
        </p:nvGrpSpPr>
        <p:grpSpPr>
          <a:xfrm>
            <a:off x="1266836" y="3203111"/>
            <a:ext cx="1654428" cy="1357014"/>
            <a:chOff x="278876" y="3203111"/>
            <a:chExt cx="1654428" cy="1357014"/>
          </a:xfrm>
        </p:grpSpPr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020763" y="3203111"/>
              <a:ext cx="168275" cy="180975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715145" y="3384086"/>
              <a:ext cx="779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E61F4F"/>
                  </a:solidFill>
                </a:rPr>
                <a:t>0-3 yaş</a:t>
              </a:r>
            </a:p>
          </p:txBody>
        </p:sp>
        <p:sp>
          <p:nvSpPr>
            <p:cNvPr id="20" name="Dikdörtgen 19"/>
            <p:cNvSpPr/>
            <p:nvPr/>
          </p:nvSpPr>
          <p:spPr>
            <a:xfrm>
              <a:off x="278876" y="3729128"/>
              <a:ext cx="165442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Ekrandan</a:t>
              </a:r>
            </a:p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olabildiğince </a:t>
              </a:r>
              <a:r>
                <a:rPr lang="tr-TR" sz="1600" dirty="0">
                  <a:solidFill>
                    <a:srgbClr val="E61F4F"/>
                  </a:solidFill>
                </a:rPr>
                <a:t>uzak</a:t>
              </a:r>
            </a:p>
            <a:p>
              <a:pPr algn="ctr"/>
              <a:r>
                <a:rPr lang="tr-TR" sz="1600" dirty="0">
                  <a:solidFill>
                    <a:srgbClr val="E61F4F"/>
                  </a:solidFill>
                </a:rPr>
                <a:t>tutulmalıdır.</a:t>
              </a:r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3369244" y="3203111"/>
            <a:ext cx="1413785" cy="1357014"/>
            <a:chOff x="2866968" y="3203111"/>
            <a:chExt cx="1413785" cy="1357014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3490913" y="3203111"/>
              <a:ext cx="168275" cy="180975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Dikdörtgen 37"/>
            <p:cNvSpPr/>
            <p:nvPr/>
          </p:nvSpPr>
          <p:spPr>
            <a:xfrm>
              <a:off x="3185296" y="3386506"/>
              <a:ext cx="779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E61F4F"/>
                  </a:solidFill>
                </a:rPr>
                <a:t>3-6 yaş</a:t>
              </a:r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2866968" y="3729128"/>
              <a:ext cx="14137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Günlük toplam</a:t>
              </a:r>
            </a:p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süre </a:t>
              </a:r>
              <a:r>
                <a:rPr lang="tr-TR" sz="1600" dirty="0">
                  <a:solidFill>
                    <a:srgbClr val="E61F4F"/>
                  </a:solidFill>
                </a:rPr>
                <a:t>en fazla</a:t>
              </a:r>
            </a:p>
            <a:p>
              <a:pPr algn="ctr"/>
              <a:r>
                <a:rPr lang="tr-TR" sz="1600" dirty="0">
                  <a:solidFill>
                    <a:srgbClr val="E61F4F"/>
                  </a:solidFill>
                </a:rPr>
                <a:t>20-30 dk.</a:t>
              </a:r>
            </a:p>
          </p:txBody>
        </p:sp>
      </p:grpSp>
      <p:grpSp>
        <p:nvGrpSpPr>
          <p:cNvPr id="42" name="Grup 41"/>
          <p:cNvGrpSpPr/>
          <p:nvPr/>
        </p:nvGrpSpPr>
        <p:grpSpPr>
          <a:xfrm>
            <a:off x="5389108" y="3203111"/>
            <a:ext cx="1413785" cy="1357014"/>
            <a:chOff x="5335928" y="3203111"/>
            <a:chExt cx="1413785" cy="1357014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956301" y="3203111"/>
              <a:ext cx="173038" cy="180975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Dikdörtgen 38"/>
            <p:cNvSpPr/>
            <p:nvPr/>
          </p:nvSpPr>
          <p:spPr>
            <a:xfrm>
              <a:off x="5653066" y="3389211"/>
              <a:ext cx="779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E61F4F"/>
                  </a:solidFill>
                </a:rPr>
                <a:t>6-9 yaş</a:t>
              </a:r>
            </a:p>
          </p:txBody>
        </p:sp>
        <p:sp>
          <p:nvSpPr>
            <p:cNvPr id="44" name="Dikdörtgen 43"/>
            <p:cNvSpPr/>
            <p:nvPr/>
          </p:nvSpPr>
          <p:spPr>
            <a:xfrm>
              <a:off x="5335928" y="3729128"/>
              <a:ext cx="14137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Günlük toplam</a:t>
              </a:r>
            </a:p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süre </a:t>
              </a:r>
              <a:r>
                <a:rPr lang="tr-TR" sz="1600" dirty="0">
                  <a:solidFill>
                    <a:srgbClr val="E61F4F"/>
                  </a:solidFill>
                </a:rPr>
                <a:t>en fazla</a:t>
              </a:r>
            </a:p>
            <a:p>
              <a:pPr algn="ctr"/>
              <a:r>
                <a:rPr lang="tr-TR" sz="1600" dirty="0">
                  <a:solidFill>
                    <a:srgbClr val="E61F4F"/>
                  </a:solidFill>
                </a:rPr>
                <a:t>40-50 dk.</a:t>
              </a:r>
            </a:p>
          </p:txBody>
        </p:sp>
      </p:grpSp>
      <p:grpSp>
        <p:nvGrpSpPr>
          <p:cNvPr id="47" name="Grup 46"/>
          <p:cNvGrpSpPr/>
          <p:nvPr/>
        </p:nvGrpSpPr>
        <p:grpSpPr>
          <a:xfrm>
            <a:off x="7408972" y="3203111"/>
            <a:ext cx="1413785" cy="1357014"/>
            <a:chOff x="7794641" y="3203111"/>
            <a:chExt cx="1413785" cy="1357014"/>
          </a:xfrm>
        </p:grpSpPr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8426451" y="3203111"/>
              <a:ext cx="169863" cy="180975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8065247" y="3389211"/>
              <a:ext cx="8837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E61F4F"/>
                  </a:solidFill>
                </a:rPr>
                <a:t>9-12 yaş</a:t>
              </a: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7794641" y="3729128"/>
              <a:ext cx="14137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Günlük toplam</a:t>
              </a:r>
            </a:p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süre </a:t>
              </a:r>
              <a:r>
                <a:rPr lang="tr-TR" sz="1600" dirty="0">
                  <a:solidFill>
                    <a:srgbClr val="E61F4F"/>
                  </a:solidFill>
                </a:rPr>
                <a:t>en fazla</a:t>
              </a:r>
            </a:p>
            <a:p>
              <a:pPr algn="ctr"/>
              <a:r>
                <a:rPr lang="tr-TR" sz="1600" dirty="0">
                  <a:solidFill>
                    <a:srgbClr val="E61F4F"/>
                  </a:solidFill>
                </a:rPr>
                <a:t>60-70 dk.</a:t>
              </a:r>
            </a:p>
          </p:txBody>
        </p:sp>
      </p:grpSp>
      <p:grpSp>
        <p:nvGrpSpPr>
          <p:cNvPr id="48" name="Grup 47"/>
          <p:cNvGrpSpPr/>
          <p:nvPr/>
        </p:nvGrpSpPr>
        <p:grpSpPr>
          <a:xfrm>
            <a:off x="9428836" y="3203111"/>
            <a:ext cx="1413785" cy="1357014"/>
            <a:chOff x="10274640" y="3203111"/>
            <a:chExt cx="1413785" cy="1357014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0896601" y="3203111"/>
              <a:ext cx="169863" cy="180975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0561584" y="3389211"/>
              <a:ext cx="8195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E61F4F"/>
                  </a:solidFill>
                </a:rPr>
                <a:t>12+ yaş</a:t>
              </a:r>
            </a:p>
          </p:txBody>
        </p:sp>
        <p:sp>
          <p:nvSpPr>
            <p:cNvPr id="46" name="Dikdörtgen 45"/>
            <p:cNvSpPr/>
            <p:nvPr/>
          </p:nvSpPr>
          <p:spPr>
            <a:xfrm>
              <a:off x="10274640" y="3729128"/>
              <a:ext cx="14137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Günlük toplam</a:t>
              </a:r>
            </a:p>
            <a:p>
              <a:pPr algn="ctr"/>
              <a:r>
                <a:rPr lang="tr-TR" sz="1600" dirty="0">
                  <a:solidFill>
                    <a:srgbClr val="575757"/>
                  </a:solidFill>
                </a:rPr>
                <a:t>süre </a:t>
              </a:r>
              <a:r>
                <a:rPr lang="tr-TR" sz="1600" dirty="0">
                  <a:solidFill>
                    <a:srgbClr val="E61F4F"/>
                  </a:solidFill>
                </a:rPr>
                <a:t>en fazla</a:t>
              </a:r>
            </a:p>
            <a:p>
              <a:pPr algn="ctr"/>
              <a:r>
                <a:rPr lang="tr-TR" sz="1600" dirty="0">
                  <a:solidFill>
                    <a:srgbClr val="E61F4F"/>
                  </a:solidFill>
                </a:rPr>
                <a:t>120 dk.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6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4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ikdörtgen 44"/>
          <p:cNvSpPr/>
          <p:nvPr/>
        </p:nvSpPr>
        <p:spPr>
          <a:xfrm flipH="1"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62000" t="-14000" b="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988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599182"/>
            <a:ext cx="843750" cy="1957500"/>
          </a:xfrm>
          <a:prstGeom prst="rect">
            <a:avLst/>
          </a:prstGeom>
        </p:spPr>
      </p:pic>
      <p:grpSp>
        <p:nvGrpSpPr>
          <p:cNvPr id="20" name="Grup 19"/>
          <p:cNvGrpSpPr/>
          <p:nvPr/>
        </p:nvGrpSpPr>
        <p:grpSpPr>
          <a:xfrm>
            <a:off x="7077542" y="804561"/>
            <a:ext cx="4617931" cy="1546741"/>
            <a:chOff x="7087167" y="1972564"/>
            <a:chExt cx="4617931" cy="1546741"/>
          </a:xfrm>
        </p:grpSpPr>
        <p:sp>
          <p:nvSpPr>
            <p:cNvPr id="22" name="Metin kutusu 21"/>
            <p:cNvSpPr txBox="1"/>
            <p:nvPr/>
          </p:nvSpPr>
          <p:spPr>
            <a:xfrm>
              <a:off x="8353691" y="1972564"/>
              <a:ext cx="30142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6000" b="1" dirty="0">
                  <a:solidFill>
                    <a:schemeClr val="bg1"/>
                  </a:solidFill>
                </a:rPr>
                <a:t>teknoloji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7087167" y="2688308"/>
              <a:ext cx="46179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dirty="0">
                  <a:solidFill>
                    <a:schemeClr val="bg1"/>
                  </a:solidFill>
                </a:rPr>
                <a:t>yerinde yeterince</a:t>
              </a:r>
            </a:p>
          </p:txBody>
        </p:sp>
      </p:grpSp>
      <p:sp>
        <p:nvSpPr>
          <p:cNvPr id="26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grpSp>
        <p:nvGrpSpPr>
          <p:cNvPr id="14" name="Grup 13"/>
          <p:cNvGrpSpPr/>
          <p:nvPr/>
        </p:nvGrpSpPr>
        <p:grpSpPr>
          <a:xfrm>
            <a:off x="7292466" y="2473846"/>
            <a:ext cx="942795" cy="950137"/>
            <a:chOff x="474663" y="3333750"/>
            <a:chExt cx="1019175" cy="1027112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534988" y="3407804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9359124" y="2473846"/>
            <a:ext cx="941327" cy="950137"/>
            <a:chOff x="2859088" y="3333750"/>
            <a:chExt cx="1017588" cy="1027112"/>
          </a:xfrm>
        </p:grpSpPr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2925763" y="3407804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8322990" y="2473846"/>
            <a:ext cx="942795" cy="950137"/>
            <a:chOff x="1670050" y="3333750"/>
            <a:chExt cx="1019175" cy="1027112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1744104" y="3407804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10393790" y="2473846"/>
            <a:ext cx="942795" cy="950137"/>
            <a:chOff x="4054475" y="3333750"/>
            <a:chExt cx="1019175" cy="1027112"/>
          </a:xfrm>
        </p:grpSpPr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110745" y="3407804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46" name="Resim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7" y="5099020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4" grpId="0" animBg="1"/>
      <p:bldP spid="17" grpId="0" animBg="1"/>
      <p:bldP spid="26" grpId="0" animBg="1"/>
      <p:bldP spid="2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155832" cy="400110"/>
            <a:chOff x="554927" y="1881525"/>
            <a:chExt cx="615583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964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Spordan uzak duran ve hareketsiz yaşamı  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Olumsuz ve bağımlı arkadaş çevresi 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646331"/>
            <a:chOff x="554927" y="2970954"/>
            <a:chExt cx="6287250" cy="646331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Ders başarısı 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646331"/>
            <a:chOff x="554927" y="2970954"/>
            <a:chExt cx="6287250" cy="646331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 edinme, iletişim kurma ve iletişimi  devam ettirme 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000" t="-1000" r="-10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910012" cy="400110"/>
            <a:chOff x="554927" y="1881525"/>
            <a:chExt cx="691001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718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Aile içi çatışmalar yaşayan, sağlıklı  iletişimi olmayan aile 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Hayatlarında kaliteli vakit geçirebileceği  aktiviteler 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249547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Aileleri teknolojiyi olumsuz ve bilinçsiz kullanan 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/>
          <p:nvPr/>
        </p:nvSpPr>
        <p:spPr>
          <a:xfrm>
            <a:off x="0" y="0"/>
            <a:ext cx="12192000" cy="681375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0" y="1231900"/>
            <a:ext cx="4537075" cy="2859088"/>
          </a:xfrm>
          <a:custGeom>
            <a:avLst/>
            <a:gdLst>
              <a:gd name="T0" fmla="*/ 2285 w 2858"/>
              <a:gd name="T1" fmla="*/ 1801 h 1801"/>
              <a:gd name="T2" fmla="*/ 0 w 2858"/>
              <a:gd name="T3" fmla="*/ 1801 h 1801"/>
              <a:gd name="T4" fmla="*/ 0 w 2858"/>
              <a:gd name="T5" fmla="*/ 0 h 1801"/>
              <a:gd name="T6" fmla="*/ 2858 w 2858"/>
              <a:gd name="T7" fmla="*/ 0 h 1801"/>
              <a:gd name="T8" fmla="*/ 2285 w 2858"/>
              <a:gd name="T9" fmla="*/ 1801 h 1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8" h="1801">
                <a:moveTo>
                  <a:pt x="2285" y="1801"/>
                </a:moveTo>
                <a:lnTo>
                  <a:pt x="0" y="1801"/>
                </a:lnTo>
                <a:lnTo>
                  <a:pt x="0" y="0"/>
                </a:lnTo>
                <a:lnTo>
                  <a:pt x="2858" y="0"/>
                </a:lnTo>
                <a:lnTo>
                  <a:pt x="2285" y="1801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4" name="Metin kutusu 13"/>
          <p:cNvSpPr txBox="1"/>
          <p:nvPr/>
        </p:nvSpPr>
        <p:spPr>
          <a:xfrm>
            <a:off x="356650" y="1508352"/>
            <a:ext cx="29642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Adım adım</a:t>
            </a:r>
          </a:p>
          <a:p>
            <a:r>
              <a:rPr lang="tr-TR" sz="4800" b="1" dirty="0">
                <a:solidFill>
                  <a:schemeClr val="bg1"/>
                </a:solidFill>
              </a:rPr>
              <a:t>teknoloji</a:t>
            </a:r>
          </a:p>
          <a:p>
            <a:r>
              <a:rPr lang="tr-TR" sz="4800" b="1" dirty="0">
                <a:solidFill>
                  <a:schemeClr val="bg1"/>
                </a:solidFill>
              </a:rPr>
              <a:t>bağımlılığı</a:t>
            </a:r>
          </a:p>
        </p:txBody>
      </p:sp>
    </p:spTree>
    <p:extLst>
      <p:ext uri="{BB962C8B-B14F-4D97-AF65-F5344CB8AC3E}">
        <p14:creationId xmlns:p14="http://schemas.microsoft.com/office/powerpoint/2010/main" val="17946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3" grpId="0" animBg="1"/>
      <p:bldP spid="15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1027769" y="3415491"/>
            <a:ext cx="3594565" cy="1684051"/>
            <a:chOff x="1027769" y="3415491"/>
            <a:chExt cx="3594565" cy="1684051"/>
          </a:xfrm>
        </p:grpSpPr>
        <p:sp>
          <p:nvSpPr>
            <p:cNvPr id="28" name="Dikdörtgen 27"/>
            <p:cNvSpPr/>
            <p:nvPr/>
          </p:nvSpPr>
          <p:spPr>
            <a:xfrm>
              <a:off x="1027769" y="3415491"/>
              <a:ext cx="3594565" cy="168405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Metin kutusu 20"/>
            <p:cNvSpPr txBox="1"/>
            <p:nvPr/>
          </p:nvSpPr>
          <p:spPr>
            <a:xfrm>
              <a:off x="1103552" y="3481757"/>
              <a:ext cx="3510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Bağımlı Kullanım:  Sorunun Ağına Takılıp Kalmak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artık kullanmak için herhangi bir sebebe ihtiyacı yoktur, bütün zamanını ve eylemlerini sırf bağlandığı teknoloji ürününe  göre belirler ve o ürüne ayırır.</a:t>
              </a:r>
            </a:p>
          </p:txBody>
        </p:sp>
      </p:grp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027769" y="1336251"/>
            <a:ext cx="3510675" cy="1415578"/>
            <a:chOff x="1027769" y="1336251"/>
            <a:chExt cx="3510675" cy="1415578"/>
          </a:xfrm>
        </p:grpSpPr>
        <p:sp>
          <p:nvSpPr>
            <p:cNvPr id="2" name="Dikdörtgen 1"/>
            <p:cNvSpPr/>
            <p:nvPr/>
          </p:nvSpPr>
          <p:spPr>
            <a:xfrm>
              <a:off x="1027769" y="1336251"/>
              <a:ext cx="3130207" cy="141557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Metin kutusu 29"/>
            <p:cNvSpPr txBox="1"/>
            <p:nvPr/>
          </p:nvSpPr>
          <p:spPr>
            <a:xfrm>
              <a:off x="1027769" y="1336251"/>
              <a:ext cx="3510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Deneysel Kullanım: Merak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herhangi bir şekilde bir site,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oyun, bir uygulama veya benzer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teknoloji ürününden haberdar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olur, onu </a:t>
              </a:r>
              <a:r>
                <a:rPr lang="tr-TR" sz="1600" u="sng" dirty="0">
                  <a:solidFill>
                    <a:srgbClr val="575757"/>
                  </a:solidFill>
                </a:rPr>
                <a:t>merak eder ve dener</a:t>
              </a:r>
              <a:r>
                <a:rPr lang="tr-TR" sz="1600" dirty="0">
                  <a:solidFill>
                    <a:srgbClr val="575757"/>
                  </a:solidFill>
                </a:rPr>
                <a:t>.</a:t>
              </a:r>
            </a:p>
          </p:txBody>
        </p:sp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47" y="1115384"/>
            <a:ext cx="1845000" cy="540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5955014" y="700925"/>
            <a:ext cx="3670251" cy="1820134"/>
            <a:chOff x="5955014" y="700925"/>
            <a:chExt cx="3670251" cy="1820134"/>
          </a:xfrm>
        </p:grpSpPr>
        <p:sp>
          <p:nvSpPr>
            <p:cNvPr id="27" name="Dikdörtgen 26"/>
            <p:cNvSpPr/>
            <p:nvPr/>
          </p:nvSpPr>
          <p:spPr>
            <a:xfrm>
              <a:off x="5955014" y="700925"/>
              <a:ext cx="3670251" cy="182013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6041640" y="705177"/>
              <a:ext cx="35106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Sosyal Kullanım: Grupla Olmak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belli bir teknolojik ürünü devamlı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ve düzenli olarak kullanan bir çevresi vardır, o çevreye girmek veya grup içinde kalmak üzere kendisi de kullanır, </a:t>
              </a:r>
              <a:r>
                <a:rPr lang="tr-TR" sz="1600" u="sng" dirty="0">
                  <a:solidFill>
                    <a:srgbClr val="575757"/>
                  </a:solidFill>
                </a:rPr>
                <a:t>grubun gündemine dâhil olur</a:t>
              </a:r>
              <a:r>
                <a:rPr lang="tr-TR" sz="1600" dirty="0">
                  <a:solidFill>
                    <a:srgbClr val="575757"/>
                  </a:solidFill>
                </a:rPr>
                <a:t>, dışında kalmaktan kurtulur.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6136972" y="4528494"/>
            <a:ext cx="4604822" cy="1400667"/>
            <a:chOff x="6136972" y="4528494"/>
            <a:chExt cx="4604822" cy="1400667"/>
          </a:xfrm>
        </p:grpSpPr>
        <p:sp>
          <p:nvSpPr>
            <p:cNvPr id="29" name="Dikdörtgen 28"/>
            <p:cNvSpPr/>
            <p:nvPr/>
          </p:nvSpPr>
          <p:spPr>
            <a:xfrm>
              <a:off x="6136972" y="4528494"/>
              <a:ext cx="4604822" cy="140066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6192642" y="4565266"/>
              <a:ext cx="4478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>
                  <a:solidFill>
                    <a:srgbClr val="575757"/>
                  </a:solidFill>
                </a:rPr>
                <a:t>Operasyonel</a:t>
              </a:r>
              <a:r>
                <a:rPr lang="tr-TR" sz="1600" b="1" dirty="0">
                  <a:solidFill>
                    <a:srgbClr val="575757"/>
                  </a:solidFill>
                </a:rPr>
                <a:t> Kullanım: Belli Bir Amaç Gütmek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zevk almak, </a:t>
              </a:r>
              <a:r>
                <a:rPr lang="tr-TR" sz="1600" u="sng" dirty="0">
                  <a:solidFill>
                    <a:srgbClr val="575757"/>
                  </a:solidFill>
                </a:rPr>
                <a:t>problemlerden kaçmak</a:t>
              </a:r>
              <a:r>
                <a:rPr lang="tr-TR" sz="1600" dirty="0">
                  <a:solidFill>
                    <a:srgbClr val="575757"/>
                  </a:solidFill>
                </a:rPr>
                <a:t>, boş zaman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doldurmak, can sıkıntısından kurtulmak, insanlardan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uzak kalmak gibi bir amaçla bir teknolojik ürünü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kullanmaya başlar ve kullanmaya devam eder.</a:t>
              </a:r>
            </a:p>
          </p:txBody>
        </p:sp>
      </p:grp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1849" y="3268985"/>
            <a:ext cx="1845000" cy="540000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44" y="4909285"/>
            <a:ext cx="1845000" cy="540000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86" y="2118126"/>
            <a:ext cx="740475" cy="68591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488" y="5640261"/>
            <a:ext cx="650977" cy="50398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5" y="2780122"/>
            <a:ext cx="1096279" cy="1244425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78" y="3216662"/>
            <a:ext cx="979312" cy="12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-5556" y="0"/>
            <a:ext cx="12203112" cy="7742862"/>
          </a:xfrm>
          <a:prstGeom prst="rect">
            <a:avLst/>
          </a:prstGeom>
          <a:blipFill>
            <a:blip r:embed="rId3" cstate="print"/>
            <a:srcRect/>
            <a:stretch>
              <a:fillRect t="-11428" b="114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210434"/>
            <a:ext cx="5724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Teknolojiyi kullanmak</a:t>
            </a:r>
          </a:p>
          <a:p>
            <a:r>
              <a:rPr lang="tr-TR" sz="4800" b="1" dirty="0">
                <a:solidFill>
                  <a:schemeClr val="bg1"/>
                </a:solidFill>
              </a:rPr>
              <a:t>ama nasıl?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1139648" y="2782669"/>
            <a:ext cx="7247116" cy="1477328"/>
            <a:chOff x="1139648" y="2782669"/>
            <a:chExt cx="7247116" cy="1477328"/>
          </a:xfrm>
        </p:grpSpPr>
        <p:sp>
          <p:nvSpPr>
            <p:cNvPr id="12" name="Dikdörtgen 11"/>
            <p:cNvSpPr/>
            <p:nvPr/>
          </p:nvSpPr>
          <p:spPr>
            <a:xfrm>
              <a:off x="1327990" y="2782669"/>
              <a:ext cx="705877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Kullanma</a:t>
              </a:r>
            </a:p>
            <a:p>
              <a:endParaRPr lang="tr-TR" b="1" dirty="0">
                <a:solidFill>
                  <a:srgbClr val="E61F4F"/>
                </a:solidFill>
              </a:endParaRPr>
            </a:p>
            <a:p>
              <a:r>
                <a:rPr lang="tr-TR" b="1" dirty="0">
                  <a:solidFill>
                    <a:srgbClr val="E61F4F"/>
                  </a:solidFill>
                </a:rPr>
                <a:t>Kötüye kullanma</a:t>
              </a:r>
            </a:p>
            <a:p>
              <a:endParaRPr lang="tr-TR" b="1" dirty="0">
                <a:solidFill>
                  <a:srgbClr val="E61F4F"/>
                </a:solidFill>
              </a:endParaRPr>
            </a:p>
            <a:p>
              <a:r>
                <a:rPr lang="tr-TR" b="1" dirty="0">
                  <a:solidFill>
                    <a:srgbClr val="E61F4F"/>
                  </a:solidFill>
                </a:rPr>
                <a:t>Bağımlılık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9648" y="2892241"/>
              <a:ext cx="191250" cy="180000"/>
            </a:xfrm>
            <a:prstGeom prst="rect">
              <a:avLst/>
            </a:prstGeom>
          </p:spPr>
        </p:pic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9648" y="3431333"/>
              <a:ext cx="191250" cy="1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9648" y="3999096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4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2383</Words>
  <Application>Microsoft Macintosh PowerPoint</Application>
  <PresentationFormat>Geniş ekran</PresentationFormat>
  <Paragraphs>472</Paragraphs>
  <Slides>49</Slides>
  <Notes>41</Notes>
  <HiddenSlides>8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Ücretsiz eğitim siteleri</vt:lpstr>
      <vt:lpstr>PowerPoint Sunusu</vt:lpstr>
      <vt:lpstr>www.tbm.org.tr</vt:lpstr>
      <vt:lpstr>PowerPoint Sunusu</vt:lpstr>
      <vt:lpstr>https://www.yesilay.org.tr/tr/yayinlar</vt:lpstr>
      <vt:lpstr>Kitap Önerisi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Microsoft Office Kullanıcısı</cp:lastModifiedBy>
  <cp:revision>306</cp:revision>
  <dcterms:created xsi:type="dcterms:W3CDTF">2016-11-17T08:54:28Z</dcterms:created>
  <dcterms:modified xsi:type="dcterms:W3CDTF">2022-03-29T16:21:12Z</dcterms:modified>
</cp:coreProperties>
</file>